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3" r:id="rId11"/>
    <p:sldId id="27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8F9A01-D87A-49D0-A064-854981A2E9E9}" type="datetimeFigureOut">
              <a:rPr lang="pl-PL" smtClean="0"/>
              <a:pPr/>
              <a:t>2022-10-21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C9B1C6B-A99C-4FB8-9C4C-C14FEA0DC1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785794"/>
            <a:ext cx="7772400" cy="5532710"/>
          </a:xfrm>
        </p:spPr>
        <p:txBody>
          <a:bodyPr/>
          <a:lstStyle/>
          <a:p>
            <a:r>
              <a:rPr lang="pl-PL" dirty="0" smtClean="0"/>
              <a:t>Katalog narzędzi </a:t>
            </a:r>
            <a:br>
              <a:rPr lang="pl-PL" dirty="0" smtClean="0"/>
            </a:br>
            <a:r>
              <a:rPr lang="pl-PL" dirty="0" smtClean="0"/>
              <a:t>i metod pracy </a:t>
            </a:r>
            <a:br>
              <a:rPr lang="pl-PL" dirty="0" smtClean="0"/>
            </a:br>
            <a:r>
              <a:rPr lang="pl-PL" dirty="0" smtClean="0"/>
              <a:t>dla uczniów </a:t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specjalnymi</a:t>
            </a:r>
            <a:r>
              <a:rPr lang="pl-PL" dirty="0" smtClean="0"/>
              <a:t> potrzebami edukacyjnymi.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4400" y="4071942"/>
            <a:ext cx="7772400" cy="1357322"/>
          </a:xfrm>
        </p:spPr>
        <p:txBody>
          <a:bodyPr/>
          <a:lstStyle/>
          <a:p>
            <a:r>
              <a:rPr lang="pl-PL" dirty="0" smtClean="0"/>
              <a:t>Działania realizowane w ramach projektu Erasmus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642911" y="168571"/>
            <a:ext cx="71437" cy="4571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>
            <a:noAutofit/>
          </a:bodyPr>
          <a:lstStyle/>
          <a:p>
            <a:r>
              <a:rPr lang="pl-PL" sz="2000" dirty="0" smtClean="0"/>
              <a:t>METODY GRAFICZNEGO ZAPISU- wizualne przedstawienie problemu, schematu określonych czynności za pomocą rysunków, haseł </a:t>
            </a:r>
            <a:r>
              <a:rPr lang="pl-PL" sz="2000" dirty="0" err="1" smtClean="0"/>
              <a:t>np</a:t>
            </a:r>
            <a:r>
              <a:rPr lang="pl-PL" sz="2000" dirty="0" smtClean="0"/>
              <a:t> Metoda Mapy Pojęciowej,  Metoda Plakatu.</a:t>
            </a:r>
          </a:p>
          <a:p>
            <a:r>
              <a:rPr lang="pl-PL" sz="2000" dirty="0" smtClean="0"/>
              <a:t>METODY PROBLEMOWE- przedstawienie uczniom określonej sytuacji problemowej za pomocą różnorodnych źródeł np. filmów, fotografii, danych liczbowych  - Burza mózgów,  Drama,  Kula śniegowa </a:t>
            </a:r>
          </a:p>
          <a:p>
            <a:r>
              <a:rPr lang="pl-PL" sz="2000" dirty="0" smtClean="0"/>
              <a:t>METODY AUDIOWIZUALNE- wykorzystanie tablic interaktywnych, programów multimedialnych np. Programy multimedialne polecane przez Polskie Towarzystwo Dysleksji np. Dyslektyk II i Sposób na dysleksję</a:t>
            </a:r>
          </a:p>
          <a:p>
            <a:r>
              <a:rPr lang="pl-PL" sz="2000" dirty="0" smtClean="0"/>
              <a:t>METODY PRAKTYCZNE (CZYNNOŚCIOWE) - aktywne uczenie oparte na samodzielnych doświadczeniach, zadaniach stawianych uczniowi, z wykorzystaniem czynności konkretnych, obserwacji, prostych eksperymentów.</a:t>
            </a:r>
          </a:p>
          <a:p>
            <a:r>
              <a:rPr lang="pl-PL" sz="2000" dirty="0" smtClean="0"/>
              <a:t>METODY SYMULACYJNE- inscenizowanie określonych czynności, zachowań, reakcji np. zabawa w robienie zakupów, rozmowa przez telefon.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642911" y="168571"/>
            <a:ext cx="71437" cy="45719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>
            <a:noAutofit/>
          </a:bodyPr>
          <a:lstStyle/>
          <a:p>
            <a:r>
              <a:rPr lang="pl-PL" sz="2000" dirty="0" smtClean="0"/>
              <a:t>METODY ĆWICZEŃ - powtarzanie określonych czynności, umiejętności w celu utrwalenia nauczanych treści.</a:t>
            </a:r>
          </a:p>
          <a:p>
            <a:r>
              <a:rPr lang="pl-PL" sz="2000" dirty="0" smtClean="0"/>
              <a:t>METODY AKTYWIZUJĄCE - m.in. Metoda Mapy Pojęciowej- wizualne przedstawienie problemu z wykorzystaniem schematów, rysunków, haseł, symboli.</a:t>
            </a:r>
          </a:p>
          <a:p>
            <a:r>
              <a:rPr lang="pl-PL" sz="2000" dirty="0" smtClean="0"/>
              <a:t>METODA LINII CZASU -wizualne przedstawienie problemu w ujęciu chronologicznym np. historia mojego życia, oś czasu wydarzeń historycznych.</a:t>
            </a:r>
          </a:p>
          <a:p>
            <a:r>
              <a:rPr lang="pl-PL" sz="2000" dirty="0" smtClean="0"/>
              <a:t>METODA DRAMY - odgrywanie określonych scenek na wybrane tematy z wykorzystaniem inscenizacji, ćwiczeń pantomimicznych.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7772400" cy="1143008"/>
          </a:xfrm>
        </p:spPr>
        <p:txBody>
          <a:bodyPr/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NARZĘDZIA PRACY Z UCZNIEM ZE SPECJALNYMI POTRZEBAMI EDUKACYJNYMI: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071678"/>
            <a:ext cx="7772400" cy="4071966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Tradycyjne narzędzia pracy z uczniem to m.in.:</a:t>
            </a: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Karty pracy dostosowane do możliwości ucznia, ukierunkowane na jego dysfunkcje</a:t>
            </a: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Uproszczone mapy</a:t>
            </a: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Oś czasu</a:t>
            </a:r>
          </a:p>
          <a:p>
            <a:pPr lvl="0"/>
            <a:r>
              <a:rPr lang="pl-PL" sz="2400" dirty="0" smtClean="0">
                <a:latin typeface="Arial" pitchFamily="34" charset="0"/>
                <a:cs typeface="Arial" pitchFamily="34" charset="0"/>
              </a:rPr>
              <a:t>Gry dydaktyczne</a:t>
            </a:r>
          </a:p>
          <a:p>
            <a:pPr lvl="0"/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Metaplan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714512"/>
          </a:xfrm>
        </p:spPr>
        <p:txBody>
          <a:bodyPr/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INNOWACYJNE NARZĘDZIA PRACY 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Z UCZNIEM ZE SPECJALNYMI POTRZEBAMI EDUKACYJNYMI: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000240"/>
            <a:ext cx="7772400" cy="4355320"/>
          </a:xfrm>
        </p:spPr>
        <p:txBody>
          <a:bodyPr>
            <a:noAutofit/>
          </a:bodyPr>
          <a:lstStyle/>
          <a:p>
            <a:r>
              <a:rPr lang="pl-PL" sz="2200" dirty="0" smtClean="0"/>
              <a:t>Multimedia TIK (technologie informacyjno– komunikacyjne, programy, narzędzia, aplikacje online, które uatrakcyjniają nauczane treści )</a:t>
            </a:r>
          </a:p>
          <a:p>
            <a:r>
              <a:rPr lang="pl-PL" sz="2200" dirty="0" smtClean="0"/>
              <a:t>Aplikacje do kontaktu z uczniami (Microsoft Teams, WhatsApp</a:t>
            </a:r>
          </a:p>
          <a:p>
            <a:r>
              <a:rPr lang="pl-PL" sz="2200" dirty="0" smtClean="0"/>
              <a:t>Aplikacje do udostępniania dokumentów – Google </a:t>
            </a:r>
            <a:r>
              <a:rPr lang="pl-PL" sz="2200" dirty="0" err="1" smtClean="0"/>
              <a:t>Drive</a:t>
            </a:r>
            <a:r>
              <a:rPr lang="pl-PL" sz="2200" dirty="0" smtClean="0"/>
              <a:t>, </a:t>
            </a:r>
            <a:r>
              <a:rPr lang="pl-PL" sz="2200" dirty="0" err="1" smtClean="0"/>
              <a:t>Pinterest</a:t>
            </a:r>
            <a:endParaRPr lang="pl-PL" sz="2200" dirty="0" smtClean="0"/>
          </a:p>
          <a:p>
            <a:r>
              <a:rPr lang="pl-PL" sz="2200" dirty="0" smtClean="0"/>
              <a:t>Aplikacje do tworzenia grafik – </a:t>
            </a:r>
            <a:r>
              <a:rPr lang="pl-PL" sz="2200" dirty="0" err="1" smtClean="0"/>
              <a:t>Canva</a:t>
            </a:r>
            <a:r>
              <a:rPr lang="pl-PL" sz="2200" dirty="0" smtClean="0"/>
              <a:t>, Rysunki Google</a:t>
            </a:r>
          </a:p>
          <a:p>
            <a:r>
              <a:rPr lang="pl-PL" sz="2200" dirty="0" smtClean="0"/>
              <a:t>Aplikacje do sprawdzania i utrwalania wiedzy – </a:t>
            </a:r>
            <a:r>
              <a:rPr lang="pl-PL" sz="2200" dirty="0" err="1" smtClean="0"/>
              <a:t>Kahoot</a:t>
            </a:r>
            <a:r>
              <a:rPr lang="pl-PL" sz="2200" dirty="0" smtClean="0"/>
              <a:t>, </a:t>
            </a:r>
            <a:r>
              <a:rPr lang="pl-PL" sz="2200" dirty="0" err="1" smtClean="0"/>
              <a:t>Quizlet</a:t>
            </a:r>
            <a:endParaRPr lang="pl-PL" sz="2200" dirty="0" smtClean="0"/>
          </a:p>
          <a:p>
            <a:r>
              <a:rPr lang="pl-PL" sz="2200" dirty="0" smtClean="0"/>
              <a:t>Aplikacje do prezentacji multimedialnych – Power Point, Prezentacja Google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358246" cy="1845366"/>
          </a:xfrm>
        </p:spPr>
        <p:txBody>
          <a:bodyPr/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NAUCZYCIEL POWINIEN DOSTOSOWAĆ METODY I FORMY PRACY Z DZIECKIEM DO JEGO MOŻLIWOŚCI, UWARUNKOWANYCH DYSFUNKCJAMI POPRZEZ: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2714620"/>
            <a:ext cx="7772400" cy="4143380"/>
          </a:xfrm>
        </p:spPr>
        <p:txBody>
          <a:bodyPr>
            <a:normAutofit/>
          </a:bodyPr>
          <a:lstStyle/>
          <a:p>
            <a:pPr lvl="0"/>
            <a:r>
              <a:rPr lang="pl-PL" sz="2100" dirty="0" smtClean="0">
                <a:latin typeface="Arial" pitchFamily="34" charset="0"/>
                <a:cs typeface="Arial" pitchFamily="34" charset="0"/>
              </a:rPr>
              <a:t>dostosowaniem sposobu komunikowania się z uczniem</a:t>
            </a:r>
          </a:p>
          <a:p>
            <a:pPr lvl="0"/>
            <a:r>
              <a:rPr lang="pl-PL" sz="2100" dirty="0" smtClean="0">
                <a:latin typeface="Arial" pitchFamily="34" charset="0"/>
                <a:cs typeface="Arial" pitchFamily="34" charset="0"/>
              </a:rPr>
              <a:t>zachowaniem właściwego dystansu</a:t>
            </a:r>
          </a:p>
          <a:p>
            <a:pPr lvl="0"/>
            <a:r>
              <a:rPr lang="pl-PL" sz="2100" dirty="0" smtClean="0">
                <a:latin typeface="Arial" pitchFamily="34" charset="0"/>
                <a:cs typeface="Arial" pitchFamily="34" charset="0"/>
              </a:rPr>
              <a:t>wydłużeniem czasu pracy</a:t>
            </a:r>
          </a:p>
          <a:p>
            <a:pPr lvl="0"/>
            <a:r>
              <a:rPr lang="pl-PL" sz="2100" dirty="0" smtClean="0">
                <a:latin typeface="Arial" pitchFamily="34" charset="0"/>
                <a:cs typeface="Arial" pitchFamily="34" charset="0"/>
              </a:rPr>
              <a:t>zmianą form aktywności</a:t>
            </a:r>
          </a:p>
          <a:p>
            <a:pPr lvl="0"/>
            <a:r>
              <a:rPr lang="pl-PL" sz="2100" dirty="0" smtClean="0">
                <a:latin typeface="Arial" pitchFamily="34" charset="0"/>
                <a:cs typeface="Arial" pitchFamily="34" charset="0"/>
              </a:rPr>
              <a:t>dzieleniem materiału nauczania na mniejsze partie, zmniejszeniem liczby zadań do wykonania, zwiększeniem liczby ćwiczeń i powtórzeń materiału;</a:t>
            </a:r>
          </a:p>
          <a:p>
            <a:pPr lvl="0"/>
            <a:r>
              <a:rPr lang="pl-PL" sz="2100" dirty="0" smtClean="0">
                <a:latin typeface="Arial" pitchFamily="34" charset="0"/>
                <a:cs typeface="Arial" pitchFamily="34" charset="0"/>
              </a:rPr>
              <a:t>częstym odwoływaniem się do konkretu</a:t>
            </a:r>
            <a:endParaRPr lang="pl-PL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 flipV="1">
            <a:off x="914400" y="428604"/>
            <a:ext cx="371452" cy="21431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>
            <a:normAutofit fontScale="92500"/>
          </a:bodyPr>
          <a:lstStyle/>
          <a:p>
            <a:pPr lvl="0"/>
            <a:r>
              <a:rPr lang="pl-PL" sz="2500" dirty="0" smtClean="0">
                <a:latin typeface="Arial" pitchFamily="34" charset="0"/>
                <a:cs typeface="Arial" pitchFamily="34" charset="0"/>
              </a:rPr>
              <a:t>stosowaniem metody poglądowości – umożliwieniem poznawania wielozmysłowego;</a:t>
            </a:r>
          </a:p>
          <a:p>
            <a:pPr lvl="0"/>
            <a:r>
              <a:rPr lang="pl-PL" sz="2500" dirty="0" smtClean="0">
                <a:latin typeface="Arial" pitchFamily="34" charset="0"/>
                <a:cs typeface="Arial" pitchFamily="34" charset="0"/>
              </a:rPr>
              <a:t>dostosowaniem liczby bodźców związanych z procesem nauczania</a:t>
            </a:r>
          </a:p>
          <a:p>
            <a:pPr lvl="0"/>
            <a:r>
              <a:rPr lang="pl-PL" sz="2500" dirty="0" smtClean="0">
                <a:latin typeface="Arial" pitchFamily="34" charset="0"/>
                <a:cs typeface="Arial" pitchFamily="34" charset="0"/>
              </a:rPr>
              <a:t>zastosowaniem dodatkowych środków dydaktycznych 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500" dirty="0" smtClean="0">
                <a:latin typeface="Arial" pitchFamily="34" charset="0"/>
                <a:cs typeface="Arial" pitchFamily="34" charset="0"/>
              </a:rPr>
              <a:t>i środków technicznych</a:t>
            </a:r>
          </a:p>
          <a:p>
            <a:pPr lvl="0"/>
            <a:r>
              <a:rPr lang="pl-PL" sz="2500" dirty="0" smtClean="0">
                <a:latin typeface="Arial" pitchFamily="34" charset="0"/>
                <a:cs typeface="Arial" pitchFamily="34" charset="0"/>
              </a:rPr>
              <a:t>zapewnieniem uczniowi ze specjalnymi potrzebami edukacyjnymi możliwości korzystania z nauki języków obcych na miarę jego potrzeb i możliwości;</a:t>
            </a:r>
          </a:p>
          <a:p>
            <a:pPr lvl="0"/>
            <a:r>
              <a:rPr lang="pl-PL" sz="2500" dirty="0" smtClean="0">
                <a:latin typeface="Arial" pitchFamily="34" charset="0"/>
                <a:cs typeface="Arial" pitchFamily="34" charset="0"/>
              </a:rPr>
              <a:t>stosowaniem zróżnicowanych kart zadań do samodzielnego rozwiązania</a:t>
            </a:r>
          </a:p>
          <a:p>
            <a:pPr lvl="0"/>
            <a:r>
              <a:rPr lang="pl-PL" sz="2500" dirty="0" smtClean="0">
                <a:latin typeface="Arial" pitchFamily="34" charset="0"/>
                <a:cs typeface="Arial" pitchFamily="34" charset="0"/>
              </a:rPr>
              <a:t>powtarzaniem reguł obowiązujących w klasie oraz jasnym wyznaczaniem granic</a:t>
            </a:r>
            <a:br>
              <a:rPr lang="pl-PL" sz="2500" dirty="0" smtClean="0">
                <a:latin typeface="Arial" pitchFamily="34" charset="0"/>
                <a:cs typeface="Arial" pitchFamily="34" charset="0"/>
              </a:rPr>
            </a:br>
            <a:r>
              <a:rPr lang="pl-PL" sz="2500" dirty="0" smtClean="0">
                <a:latin typeface="Arial" pitchFamily="34" charset="0"/>
                <a:cs typeface="Arial" pitchFamily="34" charset="0"/>
              </a:rPr>
              <a:t>i egzekwowaniem ich przestrzegania.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512064"/>
            <a:ext cx="8286808" cy="1559614"/>
          </a:xfrm>
        </p:spPr>
        <p:txBody>
          <a:bodyPr/>
          <a:lstStyle/>
          <a:p>
            <a:pPr algn="ctr"/>
            <a:r>
              <a:rPr lang="pl-PL" sz="2400" b="1" i="1" dirty="0" smtClean="0"/>
              <a:t>Wielu </a:t>
            </a:r>
            <a:r>
              <a:rPr lang="pl-PL" sz="2400" b="1" i="1" dirty="0" err="1" smtClean="0"/>
              <a:t>znas</a:t>
            </a:r>
            <a:r>
              <a:rPr lang="pl-PL" sz="2400" b="1" i="1" dirty="0" smtClean="0"/>
              <a:t> pracuje na co dzień z uczniami </a:t>
            </a:r>
            <a:br>
              <a:rPr lang="pl-PL" sz="2400" b="1" i="1" dirty="0" smtClean="0"/>
            </a:br>
            <a:r>
              <a:rPr lang="pl-PL" sz="2400" b="1" i="1" dirty="0" smtClean="0"/>
              <a:t>o specjalnych potrzebach edukacyjnych. Mamy nadzieję, że przygotowany materiał przyczyni się </a:t>
            </a:r>
            <a:br>
              <a:rPr lang="pl-PL" sz="2400" b="1" i="1" dirty="0" smtClean="0"/>
            </a:br>
            <a:r>
              <a:rPr lang="pl-PL" sz="2400" b="1" i="1" dirty="0" smtClean="0"/>
              <a:t>do jeszcze lepszej pracy z naszymi uczniami. </a:t>
            </a:r>
            <a:r>
              <a:rPr lang="pl-PL" sz="2400" i="1" dirty="0" smtClean="0"/>
              <a:t>					</a:t>
            </a:r>
            <a:br>
              <a:rPr lang="pl-PL" sz="2400" i="1" dirty="0" smtClean="0"/>
            </a:br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 smtClean="0"/>
              <a:t>					Dziękuję za uwagę. </a:t>
            </a:r>
            <a:endParaRPr lang="pl-PL" sz="2400" i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43577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71472" y="1071547"/>
            <a:ext cx="80724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>
                <a:latin typeface="Arial" pitchFamily="34" charset="0"/>
                <a:cs typeface="Arial" pitchFamily="34" charset="0"/>
              </a:rPr>
              <a:t>Pod pojęciem 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ucznia ze specjalnymi potrzebami edukacyjnymi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trzeba rozumieć zarówno uczniów, którzy posiadają orzeczenie o potrzebie kształcenia specjalnego, jak i tych, którzy mają trudności w realizacji standardów wymagań programowych, wynikające ze specyfiki ich funkcjonowania.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UCZNIOWIE ZE SPECJALNYMI POTRZEBAMI EDUKACYJNYMI TO: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2000240"/>
            <a:ext cx="8286808" cy="43553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 Uczniowie z niepełnosprawnością intelektualną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niewidomi i słabo widzący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niesłyszący i słabo słyszący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z autyzmem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z niepełnosprawnością ruchową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z chorobami przewlekłymi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z ADHD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z poważnymi zaburzeniami w komunikowaniu się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ze specyficznymi trudnościami w uczeniu się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 Uczniowie niedostosowani społecznie, zagrożeni      niedostosowaniem społecznym</a:t>
            </a:r>
          </a:p>
          <a:p>
            <a:pPr lvl="0"/>
            <a:r>
              <a:rPr lang="pl-PL" dirty="0" smtClean="0">
                <a:latin typeface="Arial" pitchFamily="34" charset="0"/>
                <a:cs typeface="Arial" pitchFamily="34" charset="0"/>
              </a:rPr>
              <a:t> Uczniowie wybitnie zdolni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PODSTAWOWYM  ASPEKTEM PRACY Z UCZNIEM ZE SPECJALNYMI POTRZEBAMI EDUKACYJNYMI JEST RZETELNA DIAGNOZA UCZNIA.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138" y="2688947"/>
            <a:ext cx="4038600" cy="268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6138" y="2688947"/>
            <a:ext cx="4038600" cy="268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WYBRANE METODY I FORMY PRACY Z UCZNIAMI ZE SPECJALNYMI POTRZEBAMI EDUKACYJNYMI.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521497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58246" cy="1785950"/>
          </a:xfrm>
        </p:spPr>
        <p:txBody>
          <a:bodyPr/>
          <a:lstStyle/>
          <a:p>
            <a:pPr algn="ctr"/>
            <a:r>
              <a:rPr lang="pl-PL" sz="3200" dirty="0" smtClean="0">
                <a:latin typeface="Arial" pitchFamily="34" charset="0"/>
                <a:cs typeface="Arial" pitchFamily="34" charset="0"/>
              </a:rPr>
              <a:t>RODZAJE ZAJĘĆ Z UCZNIEM </a:t>
            </a:r>
            <a:br>
              <a:rPr lang="pl-PL" sz="3200" dirty="0" smtClean="0"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latin typeface="Arial" pitchFamily="34" charset="0"/>
                <a:cs typeface="Arial" pitchFamily="34" charset="0"/>
              </a:rPr>
              <a:t>ZE SPECJALNYMI POTRZEBAMI EDUKACYJNYMI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latin typeface="Arial" pitchFamily="34" charset="0"/>
                <a:cs typeface="Arial" pitchFamily="34" charset="0"/>
              </a:rPr>
            </a:b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714620"/>
            <a:ext cx="7772400" cy="364094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Zajęcia rewalidacyjne </a:t>
            </a:r>
          </a:p>
          <a:p>
            <a:r>
              <a:rPr lang="pl-PL" sz="2400" dirty="0" smtClean="0"/>
              <a:t>Zajęcia dydaktyczno-wyrównawcze </a:t>
            </a:r>
          </a:p>
          <a:p>
            <a:r>
              <a:rPr lang="pl-PL" sz="2400" dirty="0" smtClean="0"/>
              <a:t>Zajęcia korekcyjno-kompensacyjne kompensacyjne </a:t>
            </a:r>
          </a:p>
          <a:p>
            <a:r>
              <a:rPr lang="pl-PL" sz="2400" dirty="0" smtClean="0"/>
              <a:t>Zajęcia socjoterapeutyczne </a:t>
            </a:r>
          </a:p>
          <a:p>
            <a:r>
              <a:rPr lang="pl-PL" sz="2400" dirty="0" smtClean="0"/>
              <a:t>Zajęcia rozwijające uzdolnienia</a:t>
            </a:r>
          </a:p>
          <a:p>
            <a:r>
              <a:rPr lang="pl-PL" sz="2400" dirty="0" smtClean="0"/>
              <a:t>Zajęcia specjalistyczne np. logopedyczne, rehabilitacyjne.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58246" cy="1500198"/>
          </a:xfrm>
        </p:spPr>
        <p:txBody>
          <a:bodyPr/>
          <a:lstStyle/>
          <a:p>
            <a:pPr algn="ctr"/>
            <a:r>
              <a:rPr lang="pl-PL" sz="3200" dirty="0" smtClean="0">
                <a:latin typeface="Arial" pitchFamily="34" charset="0"/>
                <a:cs typeface="Arial" pitchFamily="34" charset="0"/>
              </a:rPr>
              <a:t>FORMY PRACY Z UCZNIEM ZE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SPECJALNYMI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POTRZEBAMI EDUKACYJNYMI: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1. Indywidualna- uczeń pracuje pod kierunkiem nauczyciela </a:t>
            </a:r>
          </a:p>
          <a:p>
            <a:r>
              <a:rPr lang="pl-PL" dirty="0" smtClean="0"/>
              <a:t>Samodzielna- uczeń realizuje zadania niezależnie od pozostałych uczniów </a:t>
            </a:r>
          </a:p>
          <a:p>
            <a:r>
              <a:rPr lang="pl-PL" dirty="0" smtClean="0"/>
              <a:t>Jednolita -  uczniowie wykonują te same zadania) </a:t>
            </a:r>
          </a:p>
          <a:p>
            <a:r>
              <a:rPr lang="pl-PL" dirty="0" smtClean="0"/>
              <a:t>Zróżnicowana (uczniowie wykonują inne zadania dostosowane do ich możliwości)</a:t>
            </a:r>
          </a:p>
          <a:p>
            <a:pPr>
              <a:buNone/>
            </a:pPr>
            <a:r>
              <a:rPr lang="pl-PL" dirty="0" smtClean="0"/>
              <a:t>2. Grupowa- w skład grupy wchodzi po kilku uczniów złączonych wspólnym zadaniem </a:t>
            </a:r>
          </a:p>
          <a:p>
            <a:r>
              <a:rPr lang="pl-PL" dirty="0" smtClean="0"/>
              <a:t> Jednolita- grupy wykonują te same zadania, a następnie omawiają wyniki</a:t>
            </a:r>
          </a:p>
          <a:p>
            <a:r>
              <a:rPr lang="pl-PL" dirty="0" smtClean="0"/>
              <a:t>Zróżnicowana- grupy wykonują różne zadania, które składają się w pewna całość </a:t>
            </a:r>
          </a:p>
          <a:p>
            <a:r>
              <a:rPr lang="pl-PL" dirty="0" smtClean="0"/>
              <a:t>Zbiorowa - nauczyciel pracuje z całą klasą.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16738"/>
          </a:xfrm>
        </p:spPr>
        <p:txBody>
          <a:bodyPr/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METODY PRACY Z UCZNIEM ZE SPECJALNYMI POTRZEBAMI EDUKACYJNYMI: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071678"/>
            <a:ext cx="7772400" cy="4283882"/>
          </a:xfrm>
        </p:spPr>
        <p:txBody>
          <a:bodyPr>
            <a:noAutofit/>
          </a:bodyPr>
          <a:lstStyle/>
          <a:p>
            <a:r>
              <a:rPr lang="pl-PL" sz="2000" dirty="0" smtClean="0"/>
              <a:t>METODY PRAKTYCZNE (CZYNNOŚCIOWE) - aktywne uczenie oparte na samodzielnych doświadczeniach, zadaniach stawianych uczniowi, z wykorzystaniem czynności konkretnych, obserwacji, prostych eksperymentów.</a:t>
            </a:r>
          </a:p>
          <a:p>
            <a:r>
              <a:rPr lang="pl-PL" sz="2000" dirty="0" smtClean="0"/>
              <a:t>METODY SYMULACYJNE- inscenizowanie określonych czynności, zachowań, reakcji np. zabawa w robienie zakupów, rozmowa przez telefon.</a:t>
            </a:r>
          </a:p>
          <a:p>
            <a:r>
              <a:rPr lang="pl-PL" sz="2000" dirty="0" smtClean="0"/>
              <a:t> METODY ĆWICZEŃ - powtarzanie określonych czynności, umiejętności w celu utrwalenia nauczanych treści.</a:t>
            </a:r>
          </a:p>
          <a:p>
            <a:r>
              <a:rPr lang="pl-PL" sz="2000" dirty="0" smtClean="0"/>
              <a:t>METODY AKTYWIZUJĄCE - m.in. Metoda Mapy Pojęciowej- wizualne przedstawienie problemu z wykorzystaniem schematów, rysunków, haseł, symboli.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28576" cy="130854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Autofit/>
          </a:bodyPr>
          <a:lstStyle/>
          <a:p>
            <a:r>
              <a:rPr lang="pl-PL" sz="2000" dirty="0" smtClean="0"/>
              <a:t>METODA LINII CZASU -wizualne przedstawienie problemu w ujęciu chronologicznym np. historia mojego życia, oś czasu wydarzeń historycznych.</a:t>
            </a:r>
          </a:p>
          <a:p>
            <a:r>
              <a:rPr lang="pl-PL" sz="2000" dirty="0" smtClean="0"/>
              <a:t>METODA DRAMY - odgrywanie określonych scenek na wybrane tematy z wykorzystaniem inscenizacji, ćwiczeń pantomimicznych.</a:t>
            </a:r>
          </a:p>
          <a:p>
            <a:r>
              <a:rPr lang="pl-PL" sz="2000" dirty="0" smtClean="0"/>
              <a:t>METODA ZABAW I GIER DYDAKTYCZNYCH - kształtowanie i utrwalanie określonych umiejętności, wiadomości, przestrzegania reguł (</a:t>
            </a:r>
            <a:r>
              <a:rPr lang="pl-PL" sz="2000" dirty="0" err="1" smtClean="0"/>
              <a:t>Kahoot</a:t>
            </a:r>
            <a:r>
              <a:rPr lang="pl-PL" sz="2000" dirty="0" smtClean="0"/>
              <a:t>, </a:t>
            </a:r>
            <a:r>
              <a:rPr lang="pl-PL" sz="2000" dirty="0" err="1" smtClean="0"/>
              <a:t>Quizlet</a:t>
            </a:r>
            <a:r>
              <a:rPr lang="pl-PL" sz="2000" dirty="0" smtClean="0"/>
              <a:t> -  aplikacje multimedialne, </a:t>
            </a:r>
            <a:r>
              <a:rPr lang="pl-PL" sz="2000" dirty="0" err="1" smtClean="0"/>
              <a:t>dobieranki</a:t>
            </a:r>
            <a:r>
              <a:rPr lang="pl-PL" sz="2000" dirty="0" smtClean="0"/>
              <a:t> słowne itp.)</a:t>
            </a:r>
          </a:p>
          <a:p>
            <a:r>
              <a:rPr lang="pl-PL" sz="2000" dirty="0" smtClean="0"/>
              <a:t>METODA M. MONTESSORI - odnosi się do nauczania wielozmysłowego opartego na określonym materiale dydaktycznym oraz ćwiczeniach praktycznych bezpośrednio związanych z kształceniem zaradności, współżycia w środowisku.</a:t>
            </a:r>
          </a:p>
          <a:p>
            <a:r>
              <a:rPr lang="pl-PL" sz="2000" dirty="0" smtClean="0"/>
              <a:t>METODY RELAKSACJI I MUZYKOTERAPII -  wspomagają rozumienie przeżywanych emocji, powodują obniżenie napięcia mięśniowego, które prowadzi do zmniejszenia napięcia emocjonalnego.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2117</TotalTime>
  <Words>636</Words>
  <Application>Microsoft Office PowerPoint</Application>
  <PresentationFormat>Pokaz na ekranie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Metro</vt:lpstr>
      <vt:lpstr>Katalog narzędzi  i metod pracy  dla uczniów  ze specjalnymi potrzebami edukacyjnymi. </vt:lpstr>
      <vt:lpstr>Slajd 2</vt:lpstr>
      <vt:lpstr>UCZNIOWIE ZE SPECJALNYMI POTRZEBAMI EDUKACYJNYMI TO:</vt:lpstr>
      <vt:lpstr>PODSTAWOWYM  ASPEKTEM PRACY Z UCZNIEM ZE SPECJALNYMI POTRZEBAMI EDUKACYJNYMI JEST RZETELNA DIAGNOZA UCZNIA.</vt:lpstr>
      <vt:lpstr>WYBRANE METODY I FORMY PRACY Z UCZNIAMI ZE SPECJALNYMI POTRZEBAMI EDUKACYJNYMI. </vt:lpstr>
      <vt:lpstr>RODZAJE ZAJĘĆ Z UCZNIEM  ZE SPECJALNYMI POTRZEBAMI EDUKACYJNYMI: </vt:lpstr>
      <vt:lpstr>FORMY PRACY Z UCZNIEM ZE SPECJALNYMI POTRZEBAMI EDUKACYJNYMI: </vt:lpstr>
      <vt:lpstr>METODY PRACY Z UCZNIEM ZE SPECJALNYMI POTRZEBAMI EDUKACYJNYMI: </vt:lpstr>
      <vt:lpstr> </vt:lpstr>
      <vt:lpstr> </vt:lpstr>
      <vt:lpstr> </vt:lpstr>
      <vt:lpstr>NARZĘDZIA PRACY Z UCZNIEM ZE SPECJALNYMI POTRZEBAMI EDUKACYJNYMI:  </vt:lpstr>
      <vt:lpstr>INNOWACYJNE NARZĘDZIA PRACY  Z UCZNIEM ZE SPECJALNYMI POTRZEBAMI EDUKACYJNYMI: </vt:lpstr>
      <vt:lpstr>NAUCZYCIEL POWINIEN DOSTOSOWAĆ METODY I FORMY PRACY Z DZIECKIEM DO JEGO MOŻLIWOŚCI, UWARUNKOWANYCH DYSFUNKCJAMI POPRZEZ:</vt:lpstr>
      <vt:lpstr>Slajd 15</vt:lpstr>
      <vt:lpstr>Wielu znas pracuje na co dzień z uczniami  o specjalnych potrzebach edukacyjnych. Mamy nadzieję, że przygotowany materiał przyczyni się  do jeszcze lepszej pracy z naszymi uczniami.             Dziękuję za uwagę.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Katalog narzędzi i metod pracy dla uczniów ze specjalnymi potrzebami edukacyjnymi.</dc:title>
  <dc:creator>Windows User</dc:creator>
  <cp:lastModifiedBy>Windows User</cp:lastModifiedBy>
  <cp:revision>7</cp:revision>
  <dcterms:created xsi:type="dcterms:W3CDTF">2022-08-23T21:31:30Z</dcterms:created>
  <dcterms:modified xsi:type="dcterms:W3CDTF">2022-10-21T19:12:56Z</dcterms:modified>
</cp:coreProperties>
</file>