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3" r:id="rId9"/>
    <p:sldId id="265" r:id="rId10"/>
    <p:sldId id="267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10" autoAdjust="0"/>
    <p:restoredTop sz="94660"/>
  </p:normalViewPr>
  <p:slideViewPr>
    <p:cSldViewPr>
      <p:cViewPr varScale="1">
        <p:scale>
          <a:sx n="83" d="100"/>
          <a:sy n="83" d="100"/>
        </p:scale>
        <p:origin x="-138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pPr/>
              <a:t>24.10.2022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pPr/>
              <a:t>24.10.2022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pPr/>
              <a:t>24.10.2022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pPr/>
              <a:t>24.10.2022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pPr/>
              <a:t>24.10.2022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pPr/>
              <a:t>24.10.2022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pPr/>
              <a:t>24.10.2022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pPr/>
              <a:t>24.10.2022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pPr/>
              <a:t>24.10.2022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pPr/>
              <a:t>24.10.2022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pPr/>
              <a:t>24.10.2022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D17FA3B-C404-4317-B0BC-953931111309}" type="datetimeFigureOut">
              <a:rPr lang="pl-PL" smtClean="0"/>
              <a:pPr/>
              <a:t>24.10.2022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59632" y="692696"/>
            <a:ext cx="7406640" cy="1904232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ERASMUS+  SE  2019/2022</a:t>
            </a:r>
            <a:br>
              <a:rPr lang="pl-PL" b="1" dirty="0" smtClean="0"/>
            </a:br>
            <a:r>
              <a:rPr lang="pl-PL" dirty="0" smtClean="0"/>
              <a:t>Otwarci  na  rozwój  kompetencji!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59632" y="3356992"/>
            <a:ext cx="7406640" cy="1752600"/>
          </a:xfrm>
        </p:spPr>
        <p:txBody>
          <a:bodyPr/>
          <a:lstStyle/>
          <a:p>
            <a:pPr algn="ctr"/>
            <a:r>
              <a:rPr lang="pl-PL" dirty="0" smtClean="0"/>
              <a:t>Projekt  realizowany  w  Zespole Szkół Budowlanych im. Papieża Jana Pawła II w Opolu w ramach Programu Erasmus+ Edukacja Szkolna</a:t>
            </a:r>
          </a:p>
          <a:p>
            <a:pPr algn="ctr"/>
            <a:r>
              <a:rPr lang="pl-PL" dirty="0" smtClean="0"/>
              <a:t>1.09.2019 – 31.08.2022</a:t>
            </a:r>
            <a:endParaRPr lang="pl-PL" dirty="0"/>
          </a:p>
        </p:txBody>
      </p:sp>
      <p:pic>
        <p:nvPicPr>
          <p:cNvPr id="1026" name="Obraz 2" descr="EU flag-Erasmus+_vect_P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5429264"/>
            <a:ext cx="3338466" cy="96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403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Erasmus+\2019 Erasmus+\Erasmus+ 2019\Kadra\Erasmus kadra zdjęcia\Do relacji\Czas wolny\Relaks\20211002_1635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42853"/>
            <a:ext cx="2857520" cy="2143140"/>
          </a:xfrm>
          <a:prstGeom prst="rect">
            <a:avLst/>
          </a:prstGeom>
          <a:noFill/>
        </p:spPr>
      </p:pic>
      <p:pic>
        <p:nvPicPr>
          <p:cNvPr id="3" name="Picture 2" descr="F:\Erasmus+\2019 Erasmus+\Erasmus+ 2019\Kadra\Erasmus kadra zdjęcia\Do relacji\Czas wolny\Zwiedzanie\IMG-20211004-WA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2631273" cy="3508364"/>
          </a:xfrm>
          <a:prstGeom prst="rect">
            <a:avLst/>
          </a:prstGeom>
          <a:noFill/>
        </p:spPr>
      </p:pic>
      <p:pic>
        <p:nvPicPr>
          <p:cNvPr id="4" name="Picture 3" descr="F:\Erasmus+\2019 Erasmus+\Erasmus+ 2019\Kadra\Erasmus kadra zdjęcia\Do relacji\Czas wolny\Zwiedzanie\IMG-20211002-WA00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643182"/>
            <a:ext cx="2891918" cy="4071966"/>
          </a:xfrm>
          <a:prstGeom prst="rect">
            <a:avLst/>
          </a:prstGeom>
          <a:noFill/>
        </p:spPr>
      </p:pic>
      <p:pic>
        <p:nvPicPr>
          <p:cNvPr id="5" name="Picture 4" descr="F:\Erasmus+\2019 Erasmus+\Erasmus+ 2019\Kadra\Erasmus kadra zdjęcia\Do relacji\Czas wolny\Zwiedzanie\IMG-20211002-WA00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428604"/>
            <a:ext cx="2793984" cy="2095488"/>
          </a:xfrm>
          <a:prstGeom prst="rect">
            <a:avLst/>
          </a:prstGeom>
          <a:noFill/>
        </p:spPr>
      </p:pic>
      <p:pic>
        <p:nvPicPr>
          <p:cNvPr id="6" name="Picture 5" descr="F:\Erasmus+\2019 Erasmus+\Erasmus+ 2019\Kadra\Erasmus kadra zdjęcia\Do relacji\Czas wolny\Zwiedzanie\IMG-20211005-WA002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3143248"/>
            <a:ext cx="2374011" cy="3578220"/>
          </a:xfrm>
          <a:prstGeom prst="rect">
            <a:avLst/>
          </a:prstGeom>
          <a:noFill/>
        </p:spPr>
      </p:pic>
      <p:pic>
        <p:nvPicPr>
          <p:cNvPr id="4098" name="Picture 2" descr="F:\Erasmus+\2019 Erasmus+\Erasmus+ 2019\Kadra\Erasmus kadra zdjęcia\Do relacji\Goz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4214818"/>
            <a:ext cx="3357586" cy="2518189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1532712">
            <a:off x="2385268" y="2518910"/>
            <a:ext cx="4122221" cy="1726275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/>
              <a:t>CZAS  WOLNY</a:t>
            </a:r>
            <a:br>
              <a:rPr lang="pl-PL" sz="2800" b="1" dirty="0" smtClean="0"/>
            </a:br>
            <a:r>
              <a:rPr lang="pl-PL" sz="2800" b="1" dirty="0" smtClean="0"/>
              <a:t>ZWIEDZANIE</a:t>
            </a:r>
            <a:br>
              <a:rPr lang="pl-PL" sz="2800" b="1" dirty="0" smtClean="0"/>
            </a:br>
            <a:r>
              <a:rPr lang="pl-PL" sz="2800" b="1" dirty="0" smtClean="0"/>
              <a:t>Mosta, Gozo</a:t>
            </a:r>
            <a:endParaRPr lang="pl-PL" sz="2800" b="1" dirty="0"/>
          </a:p>
        </p:txBody>
      </p:sp>
    </p:spTree>
    <p:extLst>
      <p:ext uri="{BB962C8B-B14F-4D97-AF65-F5344CB8AC3E}">
        <p14:creationId xmlns="" xmlns:p14="http://schemas.microsoft.com/office/powerpoint/2010/main" val="2571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Erasmus+\2019 Erasmus+\Erasmus+ 2019\Kadra\Erasmus kadra zdjęcia\Do relacji\Czas wolny\Relaks\IMG-20210928-WA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064028" cy="2286016"/>
          </a:xfrm>
          <a:prstGeom prst="rect">
            <a:avLst/>
          </a:prstGeom>
          <a:noFill/>
        </p:spPr>
      </p:pic>
      <p:pic>
        <p:nvPicPr>
          <p:cNvPr id="7171" name="Picture 3" descr="F:\Erasmus+\2019 Erasmus+\Erasmus+ 2019\Kadra\Erasmus kadra zdjęcia\Do relacji\Czas wolny\Relaks\IMG-20210927-WA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13729">
            <a:off x="5387213" y="337264"/>
            <a:ext cx="3436926" cy="2571250"/>
          </a:xfrm>
          <a:prstGeom prst="rect">
            <a:avLst/>
          </a:prstGeom>
          <a:noFill/>
        </p:spPr>
      </p:pic>
      <p:pic>
        <p:nvPicPr>
          <p:cNvPr id="7172" name="Picture 4" descr="F:\Erasmus+\2019 Erasmus+\Erasmus+ 2019\Kadra\Erasmus kadra zdjęcia\Do relacji\Czas wolny\Relaks\IMG-20211005-WA00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82756">
            <a:off x="214281" y="2714620"/>
            <a:ext cx="2619393" cy="3929090"/>
          </a:xfrm>
          <a:prstGeom prst="rect">
            <a:avLst/>
          </a:prstGeom>
          <a:noFill/>
        </p:spPr>
      </p:pic>
      <p:pic>
        <p:nvPicPr>
          <p:cNvPr id="7173" name="Picture 5" descr="F:\Erasmus+\2019 Erasmus+\Erasmus+ 2019\Kadra\Erasmus kadra zdjęcia\Do relacji\Czas wolny\Relaks\IMG-20210928-WA00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4071942"/>
            <a:ext cx="1995241" cy="2667267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43174" y="2643182"/>
            <a:ext cx="428852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CZAS  WOLNY</a:t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ELAKS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4" name="Picture 6" descr="F:\Erasmus+\2019 Erasmus+\Erasmus+ 2019\Kadra\Erasmus kadra zdjęcia\Do relacji\Czas wolny\Zwiedzanie\IMG-20210929-WA00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24072">
            <a:off x="6072198" y="2857496"/>
            <a:ext cx="2911518" cy="3892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8401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3108" y="214290"/>
            <a:ext cx="5779598" cy="77472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EWALUACJA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1999" y="1477857"/>
            <a:ext cx="4567599" cy="54102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pl-PL" sz="2400" dirty="0" smtClean="0"/>
              <a:t>Po powrocie ze stażu grupy dokonały ewaluacji swoich umiejętności poprzez:</a:t>
            </a:r>
          </a:p>
          <a:p>
            <a:r>
              <a:rPr lang="pl-PL" sz="2400" dirty="0"/>
              <a:t>s</a:t>
            </a:r>
            <a:r>
              <a:rPr lang="pl-PL" sz="2400" dirty="0" smtClean="0"/>
              <a:t>tworzenie planu wdrażania zdobytych umiejętności,</a:t>
            </a:r>
          </a:p>
          <a:p>
            <a:r>
              <a:rPr lang="pl-PL" sz="2400" dirty="0"/>
              <a:t>a</a:t>
            </a:r>
            <a:r>
              <a:rPr lang="pl-PL" sz="2400" dirty="0" smtClean="0"/>
              <a:t>nkiety,</a:t>
            </a:r>
          </a:p>
          <a:p>
            <a:r>
              <a:rPr lang="pl-PL" sz="2400" dirty="0" smtClean="0"/>
              <a:t>przygotowanie prezentacji oraz katalogów metod i narzędzi,</a:t>
            </a:r>
          </a:p>
          <a:p>
            <a:r>
              <a:rPr lang="pl-PL" sz="2400" dirty="0"/>
              <a:t>s</a:t>
            </a:r>
            <a:r>
              <a:rPr lang="pl-PL" sz="2400" dirty="0" smtClean="0"/>
              <a:t>tworzenie materiałów dydaktycznych,</a:t>
            </a:r>
          </a:p>
          <a:p>
            <a:r>
              <a:rPr lang="pl-PL" sz="2400" dirty="0"/>
              <a:t>w</a:t>
            </a:r>
            <a:r>
              <a:rPr lang="pl-PL" sz="2400" dirty="0" smtClean="0"/>
              <a:t>ypełnienie sprawozdań z pobytu na szkoleniu.</a:t>
            </a:r>
            <a:endParaRPr lang="pl-PL" sz="24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857224" y="1571612"/>
          <a:ext cx="3135923" cy="4587240"/>
        </p:xfrm>
        <a:graphic>
          <a:graphicData uri="http://schemas.openxmlformats.org/drawingml/2006/table">
            <a:tbl>
              <a:tblPr/>
              <a:tblGrid>
                <a:gridCol w="1371672"/>
                <a:gridCol w="1764251"/>
              </a:tblGrid>
              <a:tr h="104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700" b="1" kern="50">
                          <a:latin typeface="Times New Roman"/>
                          <a:ea typeface="Arial Unicode MS"/>
                        </a:rPr>
                        <a:t>Umiejętności  / narzędzia / metody</a:t>
                      </a:r>
                      <a:endParaRPr lang="pl-PL" sz="600" kern="50">
                        <a:latin typeface="Calibri"/>
                        <a:ea typeface="Arial Unicode MS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700" b="1" kern="50">
                          <a:latin typeface="Times New Roman"/>
                          <a:ea typeface="Arial Unicode MS"/>
                        </a:rPr>
                        <a:t>Plan wdrażania </a:t>
                      </a:r>
                      <a:endParaRPr lang="pl-PL" sz="600" kern="50">
                        <a:latin typeface="Calibri"/>
                        <a:ea typeface="Arial Unicode MS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kern="50">
                          <a:latin typeface="Times New Roman"/>
                          <a:ea typeface="Arial Unicode MS"/>
                        </a:rPr>
                        <a:t>Kompetencje językowe</a:t>
                      </a:r>
                      <a:endParaRPr lang="pl-PL" sz="600" kern="50">
                        <a:latin typeface="Calibri"/>
                        <a:ea typeface="Arial Unicode MS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700" kern="50">
                          <a:latin typeface="Times New Roman"/>
                          <a:ea typeface="Arial Unicode MS"/>
                        </a:rPr>
                        <a:t>Posługiwanie się językiem obcym w obszarze zawodowym (m.in. dot.  międzynarodowych wymian uczniowskich, tworzenie materiałów dydaktycznych w ramach korelacji międzyprzedmiotowej: j. polski – j. angielski). </a:t>
                      </a:r>
                      <a:endParaRPr lang="pl-PL" sz="600" kern="50">
                        <a:latin typeface="Calibri"/>
                        <a:ea typeface="Arial Unicode MS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kern="50">
                          <a:latin typeface="Times New Roman"/>
                          <a:ea typeface="Arial Unicode MS"/>
                        </a:rPr>
                        <a:t>Kompetencje kulturowe</a:t>
                      </a:r>
                      <a:endParaRPr lang="pl-PL" sz="600" kern="50">
                        <a:latin typeface="Calibri"/>
                        <a:ea typeface="Arial Unicode MS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700" kern="50">
                          <a:latin typeface="Times New Roman"/>
                          <a:ea typeface="Arial Unicode MS"/>
                        </a:rPr>
                        <a:t>Zaproponowanie zorganizowania warsztatów promujących nowe kultury/ kształtujących postawę tolerancji i otwartości (np. w ramach Światowego Dnia Praw Człowieka). </a:t>
                      </a:r>
                      <a:endParaRPr lang="pl-PL" sz="600" kern="50">
                        <a:latin typeface="Calibri"/>
                        <a:ea typeface="Arial Unicode MS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kern="50">
                          <a:latin typeface="Times New Roman"/>
                          <a:ea typeface="Arial Unicode MS"/>
                        </a:rPr>
                        <a:t>Kompetencje zawodowe</a:t>
                      </a:r>
                      <a:endParaRPr lang="pl-PL" sz="600" kern="50">
                        <a:latin typeface="Calibri"/>
                        <a:ea typeface="Arial Unicode MS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l-PL" sz="700" kern="50">
                        <a:latin typeface="Times New Roman"/>
                        <a:ea typeface="Arial Unicode MS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2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kern="50">
                          <a:latin typeface="Times New Roman"/>
                          <a:ea typeface="Arial Unicode MS"/>
                        </a:rPr>
                        <a:t>NVC – Nonviolent Communication – komunikacja bez przemocy</a:t>
                      </a:r>
                      <a:endParaRPr lang="pl-PL" sz="600" kern="50">
                        <a:latin typeface="Calibri"/>
                        <a:ea typeface="Arial Unicode MS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700" kern="50">
                          <a:latin typeface="Times New Roman"/>
                          <a:ea typeface="Arial Unicode MS"/>
                        </a:rPr>
                        <a:t>Propozycja zorganizowania warsztatów dla wychowawców(nauczycieli) / rodziców/ uczniów pokazujących zasady metody NVC ( cztery etapy budowania komunikacji: obserwacje / wyrażanie emocji / artykułowanie potrzeb / formułowanie próśb). </a:t>
                      </a:r>
                      <a:endParaRPr lang="pl-PL" sz="600" kern="50">
                        <a:latin typeface="Calibri"/>
                        <a:ea typeface="Arial Unicode MS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kern="50">
                          <a:latin typeface="Times New Roman"/>
                          <a:ea typeface="Arial Unicode MS"/>
                        </a:rPr>
                        <a:t>Metoda Enrighta</a:t>
                      </a:r>
                      <a:endParaRPr lang="pl-PL" sz="600" kern="50">
                        <a:latin typeface="Calibri"/>
                        <a:ea typeface="Arial Unicode MS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700" kern="50">
                          <a:latin typeface="Times New Roman"/>
                          <a:ea typeface="Arial Unicode MS"/>
                        </a:rPr>
                        <a:t>Zastosowanie metody Johna Enrighta w środowisku szkolny – prezentacja i wdrażanie metody: </a:t>
                      </a:r>
                      <a:endParaRPr lang="pl-PL" sz="600" kern="50">
                        <a:latin typeface="Calibri"/>
                        <a:ea typeface="Arial Unicode MS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l-PL" sz="700" kern="50">
                          <a:latin typeface="Times New Roman"/>
                          <a:ea typeface="Arial Unicode MS"/>
                        </a:rPr>
                        <a:t>w ramach szkolenia rady pedagogicznej; omówienie etapów, tj. przełamywanie oporu / strachu /  wyrażanie chęci / konkretyzowanie celów / postawa rodzica / budowanie relacji między wychowawcą (szkołą) a rodzicem;</a:t>
                      </a:r>
                      <a:endParaRPr lang="pl-PL" sz="600" kern="50">
                        <a:latin typeface="Calibri"/>
                        <a:ea typeface="Arial Unicode MS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l-PL" sz="700" kern="50">
                          <a:latin typeface="Times New Roman"/>
                          <a:ea typeface="Arial Unicode MS"/>
                        </a:rPr>
                        <a:t>w trakcie spotkań ze szkolnym psychologiem </a:t>
                      </a:r>
                      <a:endParaRPr lang="pl-PL" sz="600" kern="50">
                        <a:latin typeface="Calibri"/>
                        <a:ea typeface="Arial Unicode M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700" kern="50">
                          <a:latin typeface="Times New Roman"/>
                          <a:ea typeface="Arial Unicode MS"/>
                        </a:rPr>
                        <a:t>i pedagogiem,</a:t>
                      </a:r>
                      <a:endParaRPr lang="pl-PL" sz="600" kern="50">
                        <a:latin typeface="Calibri"/>
                        <a:ea typeface="Arial Unicode MS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l-PL" sz="700" kern="50">
                          <a:latin typeface="Times New Roman"/>
                          <a:ea typeface="Arial Unicode MS"/>
                        </a:rPr>
                        <a:t>w ramach prac zespołów wychowawczych. </a:t>
                      </a:r>
                      <a:endParaRPr lang="pl-PL" sz="600" kern="50">
                        <a:latin typeface="Calibri"/>
                        <a:ea typeface="Arial Unicode MS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kern="50">
                          <a:latin typeface="Times New Roman"/>
                          <a:ea typeface="Arial Unicode MS"/>
                        </a:rPr>
                        <a:t>Promowanie pracy w grupie</a:t>
                      </a:r>
                      <a:endParaRPr lang="pl-PL" sz="600" kern="50">
                        <a:latin typeface="Calibri"/>
                        <a:ea typeface="Arial Unicode MS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700" kern="50">
                          <a:latin typeface="Times New Roman"/>
                          <a:ea typeface="Arial Unicode MS"/>
                        </a:rPr>
                        <a:t>Zalety pracy w grupie w teorii i praktyce:</a:t>
                      </a:r>
                      <a:endParaRPr lang="pl-PL" sz="600" kern="50">
                        <a:latin typeface="Calibri"/>
                        <a:ea typeface="Arial Unicode MS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l-PL" sz="700" kern="50">
                          <a:latin typeface="Times New Roman"/>
                          <a:ea typeface="Arial Unicode MS"/>
                        </a:rPr>
                        <a:t>rady pedagogiczne, </a:t>
                      </a:r>
                      <a:endParaRPr lang="pl-PL" sz="600" kern="50">
                        <a:latin typeface="Calibri"/>
                        <a:ea typeface="Arial Unicode MS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l-PL" sz="700" kern="50">
                          <a:latin typeface="Times New Roman"/>
                          <a:ea typeface="Arial Unicode MS"/>
                        </a:rPr>
                        <a:t>wywiadówki, </a:t>
                      </a:r>
                      <a:endParaRPr lang="pl-PL" sz="600" kern="50">
                        <a:latin typeface="Calibri"/>
                        <a:ea typeface="Arial Unicode MS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l-PL" sz="700" kern="50">
                          <a:latin typeface="Times New Roman"/>
                          <a:ea typeface="Arial Unicode MS"/>
                        </a:rPr>
                        <a:t>imprezy i uroczystości szkolne angażujące rodziców-budowanie więzi.</a:t>
                      </a:r>
                      <a:endParaRPr lang="pl-PL" sz="600" kern="50">
                        <a:latin typeface="Calibri"/>
                        <a:ea typeface="Arial Unicode MS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kern="50">
                          <a:latin typeface="Times New Roman"/>
                          <a:ea typeface="Arial Unicode MS"/>
                        </a:rPr>
                        <a:t>Efektywne zarządzanie uczuciami </a:t>
                      </a:r>
                      <a:endParaRPr lang="pl-PL" sz="600" kern="50">
                        <a:latin typeface="Calibri"/>
                        <a:ea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700" kern="50">
                          <a:latin typeface="Times New Roman"/>
                          <a:ea typeface="Arial Unicode MS"/>
                        </a:rPr>
                        <a:t>i konfliktami</a:t>
                      </a:r>
                      <a:endParaRPr lang="pl-PL" sz="600" kern="50">
                        <a:latin typeface="Calibri"/>
                        <a:ea typeface="Arial Unicode MS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700" kern="50" dirty="0">
                          <a:latin typeface="Times New Roman"/>
                          <a:ea typeface="Arial Unicode MS"/>
                        </a:rPr>
                        <a:t>Warsztaty dla nauczycieli / rodziców / uczniów m.in. z zakresu aktywnego słuchania, negocjacji </a:t>
                      </a:r>
                      <a:endParaRPr lang="pl-PL" sz="600" kern="50" dirty="0">
                        <a:latin typeface="Calibri"/>
                        <a:ea typeface="Arial Unicode M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700" kern="50" dirty="0">
                          <a:latin typeface="Times New Roman"/>
                          <a:ea typeface="Arial Unicode MS"/>
                        </a:rPr>
                        <a:t>i mediacji. </a:t>
                      </a:r>
                      <a:endParaRPr lang="pl-PL" sz="600" kern="50" dirty="0">
                        <a:latin typeface="Calibri"/>
                        <a:ea typeface="Arial Unicode MS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3115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500174"/>
            <a:ext cx="4857784" cy="498159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dirty="0" smtClean="0"/>
              <a:t>Upowszechnianie efektów projektu przeprowadzono poprzez: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Media lokalne,</a:t>
            </a:r>
          </a:p>
          <a:p>
            <a:r>
              <a:rPr lang="pl-PL" dirty="0" smtClean="0"/>
              <a:t>Informację o zdobyciu nagrody </a:t>
            </a:r>
            <a:r>
              <a:rPr lang="pl-PL" dirty="0" err="1" smtClean="0"/>
              <a:t>EDUinspiracji</a:t>
            </a:r>
            <a:r>
              <a:rPr lang="pl-PL" dirty="0" smtClean="0"/>
              <a:t>,</a:t>
            </a:r>
          </a:p>
          <a:p>
            <a:r>
              <a:rPr lang="pl-PL" dirty="0" smtClean="0"/>
              <a:t>Warsztaty współprowadzone z KO „Erasmus+ w praktyce”,</a:t>
            </a:r>
          </a:p>
          <a:p>
            <a:r>
              <a:rPr lang="pl-PL" dirty="0" smtClean="0"/>
              <a:t>Współprowadzenie z KO 2 </a:t>
            </a:r>
            <a:r>
              <a:rPr lang="pl-PL" dirty="0" err="1" smtClean="0"/>
              <a:t>webinariów</a:t>
            </a:r>
            <a:endParaRPr lang="pl-PL" dirty="0" smtClean="0"/>
          </a:p>
          <a:p>
            <a:r>
              <a:rPr lang="pl-PL" dirty="0" smtClean="0"/>
              <a:t> na temat programu Erasmus+,</a:t>
            </a:r>
          </a:p>
          <a:p>
            <a:r>
              <a:rPr lang="pl-PL" dirty="0" smtClean="0"/>
              <a:t>Współorganizowanie z PCK pikniku </a:t>
            </a:r>
            <a:r>
              <a:rPr lang="pl-PL" i="1" dirty="0" smtClean="0"/>
              <a:t>Rodzinne pomaganie </a:t>
            </a:r>
            <a:r>
              <a:rPr lang="pl-PL" dirty="0" smtClean="0"/>
              <a:t>w ramach działania Europa w Budowlance,</a:t>
            </a:r>
          </a:p>
          <a:p>
            <a:r>
              <a:rPr lang="pl-PL" dirty="0" smtClean="0"/>
              <a:t>Przedstawienie projektu i jego efektów podczas warsztatów i konferencji szkoleniowi-informacyjnej w ZSB nauczycielom i zaproszonym gościom.</a:t>
            </a:r>
            <a:endParaRPr lang="pl-PL" dirty="0"/>
          </a:p>
        </p:txBody>
      </p:sp>
      <p:pic>
        <p:nvPicPr>
          <p:cNvPr id="6146" name="Picture 2" descr="F:\Erasmus+\2019 Erasmus+\Erasmus+ 2019\Kadra\Erasmus kadra zdjęcia\20220423_111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571876"/>
            <a:ext cx="4095778" cy="3071834"/>
          </a:xfrm>
          <a:prstGeom prst="rect">
            <a:avLst/>
          </a:prstGeom>
          <a:noFill/>
        </p:spPr>
      </p:pic>
      <p:pic>
        <p:nvPicPr>
          <p:cNvPr id="6147" name="Picture 3" descr="F:\Erasmus+\2019 Erasmus+\Erasmus+ 2019\Warsztaty KO\20200117_101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85728"/>
            <a:ext cx="4119591" cy="3089693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6208226" cy="1143000"/>
          </a:xfrm>
        </p:spPr>
        <p:txBody>
          <a:bodyPr/>
          <a:lstStyle/>
          <a:p>
            <a:r>
              <a:rPr lang="pl-PL" b="1" dirty="0" smtClean="0"/>
              <a:t>UPOWSZECHNIANIE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7498080" cy="1143000"/>
          </a:xfrm>
        </p:spPr>
        <p:txBody>
          <a:bodyPr>
            <a:normAutofit/>
          </a:bodyPr>
          <a:lstStyle/>
          <a:p>
            <a:r>
              <a:rPr lang="pl-PL" b="1" dirty="0" smtClean="0"/>
              <a:t>Cele  projektu: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90775" y="3454280"/>
            <a:ext cx="7498080" cy="2531368"/>
          </a:xfrm>
        </p:spPr>
        <p:txBody>
          <a:bodyPr/>
          <a:lstStyle/>
          <a:p>
            <a:r>
              <a:rPr lang="pl-PL" dirty="0"/>
              <a:t>p</a:t>
            </a:r>
            <a:r>
              <a:rPr lang="pl-PL" dirty="0" smtClean="0"/>
              <a:t>oszerzenie umiejętności zawodowych</a:t>
            </a:r>
          </a:p>
          <a:p>
            <a:r>
              <a:rPr lang="pl-PL" dirty="0"/>
              <a:t>p</a:t>
            </a:r>
            <a:r>
              <a:rPr lang="pl-PL" dirty="0" smtClean="0"/>
              <a:t>ogłębienie kompetencji językowych</a:t>
            </a:r>
          </a:p>
          <a:p>
            <a:r>
              <a:rPr lang="pl-PL" dirty="0"/>
              <a:t>r</a:t>
            </a:r>
            <a:r>
              <a:rPr lang="pl-PL" dirty="0" smtClean="0"/>
              <a:t>ozwój umiejętności personalnych </a:t>
            </a:r>
          </a:p>
          <a:p>
            <a:pPr marL="82296" indent="0">
              <a:buNone/>
            </a:pPr>
            <a:r>
              <a:rPr lang="pl-PL" dirty="0" smtClean="0"/>
              <a:t>   i międzykulturowych</a:t>
            </a:r>
            <a:endParaRPr lang="pl-PL" dirty="0"/>
          </a:p>
        </p:txBody>
      </p:sp>
      <p:pic>
        <p:nvPicPr>
          <p:cNvPr id="13313" name="Picture 1" descr="F:\Erasmus+\2019 Erasmus+\Erasmus+ 2019\Kadra\Erasmus kadra zdjęcia\Do relacji\Com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85728"/>
            <a:ext cx="4095780" cy="30718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397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71802" y="3429000"/>
            <a:ext cx="3928480" cy="1352809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Etapy  projektu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57290" y="4929198"/>
            <a:ext cx="7498080" cy="1500198"/>
          </a:xfrm>
        </p:spPr>
        <p:txBody>
          <a:bodyPr>
            <a:normAutofit/>
          </a:bodyPr>
          <a:lstStyle/>
          <a:p>
            <a:pPr marL="596646" indent="-514350">
              <a:buAutoNum type="arabicPeriod"/>
            </a:pPr>
            <a:r>
              <a:rPr lang="pl-PL" sz="1800" dirty="0" smtClean="0"/>
              <a:t>Zajęcia przygotowawcze z języka angielskiego, kulturoznawstwa i pedagogiki.</a:t>
            </a:r>
          </a:p>
          <a:p>
            <a:pPr marL="596646" indent="-514350">
              <a:buAutoNum type="arabicPeriod"/>
            </a:pPr>
            <a:r>
              <a:rPr lang="pl-PL" sz="1800" dirty="0" smtClean="0"/>
              <a:t>Kursy na Malcie – 27.09.2021-03.10.2021,  02.04.2022-09.04.2022.</a:t>
            </a:r>
          </a:p>
          <a:p>
            <a:pPr marL="596646" indent="-514350">
              <a:buAutoNum type="arabicPeriod"/>
            </a:pPr>
            <a:r>
              <a:rPr lang="pl-PL" sz="1800" dirty="0" smtClean="0"/>
              <a:t>Upowszechnianie i ewaluacja projektu.</a:t>
            </a:r>
            <a:endParaRPr lang="pl-PL" sz="1800" dirty="0"/>
          </a:p>
        </p:txBody>
      </p:sp>
      <p:pic>
        <p:nvPicPr>
          <p:cNvPr id="4" name="Picture 2" descr="F:\Erasmus+\2019 Erasmus+\Erasmus+ 2019\Kadra\Erasmus kadra zdjęcia\Do relacji\Czas wolny\Zwiedzanie\20210928_103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571480"/>
            <a:ext cx="5500726" cy="26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3406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Erasmus+\2019 Erasmus+\Erasmus+ 2019\Kadra\Erasmus kadra zdjęcia\Do relacji\Czas wolny\Relaks\20211004_141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857628"/>
            <a:ext cx="3695547" cy="2771660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86168" y="2393504"/>
            <a:ext cx="5657832" cy="4464496"/>
          </a:xfrm>
        </p:spPr>
        <p:txBody>
          <a:bodyPr/>
          <a:lstStyle/>
          <a:p>
            <a:pPr marL="82296" indent="0" algn="ctr">
              <a:buNone/>
            </a:pPr>
            <a:r>
              <a:rPr lang="pl-PL" sz="2800" dirty="0" smtClean="0"/>
              <a:t>Celem wyjazdu były przede wszystkim szkolenia, ale równie ważne było posługiwanie się językiem angielskim, poznanie maltańskiej kultury oraz zdobywanie doświadczeń środowisku międzynarodowym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3075" name="Picture 3" descr="F:\Erasmus+\2019 Erasmus+\Erasmus+ 2019\Kadra\Erasmus kadra zdjęcia\Do relacji\Czas wolny\Relaks\20211002_1023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04"/>
            <a:ext cx="3714776" cy="2786082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86182" y="0"/>
            <a:ext cx="4880158" cy="2129211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effectLst/>
              </a:rPr>
              <a:t>MALTA</a:t>
            </a:r>
            <a:r>
              <a:rPr lang="pl-PL" dirty="0" smtClean="0">
                <a:effectLst/>
              </a:rPr>
              <a:t/>
            </a:r>
            <a:br>
              <a:rPr lang="pl-PL" dirty="0" smtClean="0">
                <a:effectLst/>
              </a:rPr>
            </a:br>
            <a:r>
              <a:rPr lang="pl-PL" sz="4400" dirty="0" smtClean="0"/>
              <a:t> </a:t>
            </a:r>
            <a:r>
              <a:rPr lang="pl-PL" sz="2000" dirty="0" smtClean="0"/>
              <a:t>27.09.2021-03.10.2021,  </a:t>
            </a:r>
            <a:br>
              <a:rPr lang="pl-PL" sz="2000" dirty="0" smtClean="0"/>
            </a:br>
            <a:r>
              <a:rPr lang="pl-PL" sz="2000" dirty="0" smtClean="0"/>
              <a:t>02.04.2022-09.04.2022.</a:t>
            </a:r>
            <a:endParaRPr lang="pl-PL" sz="2000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425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108519" y="2500306"/>
            <a:ext cx="5537776" cy="435769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sz="2000" dirty="0" smtClean="0"/>
              <a:t>Uczestnicy  kursu:</a:t>
            </a:r>
          </a:p>
          <a:p>
            <a:pPr>
              <a:buNone/>
            </a:pPr>
            <a:endParaRPr lang="pl-PL" sz="2000" dirty="0" smtClean="0"/>
          </a:p>
          <a:p>
            <a:r>
              <a:rPr lang="pl-PL" sz="2000" dirty="0" smtClean="0"/>
              <a:t>stali się bardziej świadomi wpływu nauczycieli na rozwój intelektualny i życie ucznia ze specjalnymi potrzebami,</a:t>
            </a:r>
          </a:p>
          <a:p>
            <a:r>
              <a:rPr lang="pl-PL" sz="2000" dirty="0" smtClean="0"/>
              <a:t>wiedzą jak efektywnie wspierać proces rozwoju uczniów,</a:t>
            </a:r>
          </a:p>
          <a:p>
            <a:r>
              <a:rPr lang="pl-PL" sz="2000" dirty="0" smtClean="0"/>
              <a:t>pogłębili swoje umiejętności komunikacyjne i budowania relacji pomiędzy niepełnosprawnymi uczniami a ich kolegami z klasy,</a:t>
            </a:r>
          </a:p>
          <a:p>
            <a:r>
              <a:rPr lang="pl-PL" sz="2000" dirty="0" smtClean="0"/>
              <a:t>poznali nowoczesne narzędzia skierowane na zaspokajanie potrzeb dzieci ze specjalnymi potrzebami,</a:t>
            </a:r>
          </a:p>
          <a:p>
            <a:r>
              <a:rPr lang="pl-PL" sz="2000" dirty="0" smtClean="0"/>
              <a:t>poszerzyli wiedzę jak pomóc uczniom z ich emocjonalnymi i fizycznymi problemami,</a:t>
            </a:r>
          </a:p>
          <a:p>
            <a:r>
              <a:rPr lang="pl-PL" sz="2000" dirty="0" smtClean="0"/>
              <a:t>poznali sposoby na poprawienie komunikacji i tym samym polepszenie relacji z rodzicami, aby ułatwić współpracę,</a:t>
            </a:r>
          </a:p>
          <a:p>
            <a:r>
              <a:rPr lang="pl-PL" sz="2000" dirty="0" smtClean="0"/>
              <a:t>nauczyli się jak analizować problemy, aby zwiększyć swój pozytywny wpływ na rozwiązanie trudnych sytuacji.</a:t>
            </a:r>
            <a:endParaRPr lang="pl-PL" sz="20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" y="0"/>
            <a:ext cx="4429123" cy="2736304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/>
              <a:t>KURS  1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800" dirty="0" smtClean="0"/>
              <a:t>„</a:t>
            </a:r>
            <a:r>
              <a:rPr lang="pl-PL" sz="2800" dirty="0" smtClean="0">
                <a:effectLst/>
              </a:rPr>
              <a:t>Dzieci ze specjalnymi potrzebami edukacyjnymi”</a:t>
            </a:r>
            <a:endParaRPr lang="pl-PL" sz="2800" dirty="0"/>
          </a:p>
        </p:txBody>
      </p:sp>
      <p:pic>
        <p:nvPicPr>
          <p:cNvPr id="4099" name="Picture 3" descr="F:\Erasmus+\2019 Erasmus+\Erasmus+ 2019\Kadra\Erasmus kadra zdjęcia\Do relacji\Czas wolny\Relaks\IMG-20211002-WA0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071810"/>
            <a:ext cx="2749595" cy="3675315"/>
          </a:xfrm>
          <a:prstGeom prst="rect">
            <a:avLst/>
          </a:prstGeom>
          <a:noFill/>
        </p:spPr>
      </p:pic>
      <p:pic>
        <p:nvPicPr>
          <p:cNvPr id="4100" name="Picture 4" descr="F:\Erasmus+\2019 Erasmus+\Erasmus+ 2019\Kadra\Erasmus kadra zdjęcia\20210929_1045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42852"/>
            <a:ext cx="3667150" cy="2750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70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0" y="571480"/>
            <a:ext cx="43204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KURS  2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3100" dirty="0" smtClean="0"/>
              <a:t>„</a:t>
            </a:r>
            <a:r>
              <a:rPr lang="pl-PL" sz="3100" dirty="0" smtClean="0">
                <a:effectLst/>
              </a:rPr>
              <a:t>Krytyczny i kreatywny umysł”</a:t>
            </a:r>
            <a:endParaRPr lang="pl-PL" sz="31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29124" y="2000240"/>
            <a:ext cx="4608512" cy="460851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sz="2000" dirty="0" smtClean="0"/>
              <a:t>Uczestnicy kursu:</a:t>
            </a:r>
          </a:p>
          <a:p>
            <a:pPr>
              <a:buNone/>
            </a:pPr>
            <a:endParaRPr lang="pl-PL" sz="2000" dirty="0" smtClean="0"/>
          </a:p>
          <a:p>
            <a:r>
              <a:rPr lang="pl-PL" sz="2000" dirty="0" smtClean="0"/>
              <a:t>mają większą świadomość wpływu na rozwój intelektualny ucznia,</a:t>
            </a:r>
          </a:p>
          <a:p>
            <a:r>
              <a:rPr lang="pl-PL" sz="2000" dirty="0" smtClean="0"/>
              <a:t>skutecznie wspierają kreatywne i krytyczne myślenie wśród swoich uczniów,</a:t>
            </a:r>
          </a:p>
          <a:p>
            <a:r>
              <a:rPr lang="pl-PL" sz="2000" dirty="0" smtClean="0"/>
              <a:t>poznali i korzystają z szerokiej gamy narzędzi mających na celu kształtowanie twórczego myślenia,</a:t>
            </a:r>
          </a:p>
          <a:p>
            <a:r>
              <a:rPr lang="pl-PL" sz="2000" dirty="0" smtClean="0"/>
              <a:t>stosują różne metody wdrażania kreatywnych rozwiązań w życiu zawodowym, odkrywając jednocześnie własne zasoby kreatywne,</a:t>
            </a:r>
          </a:p>
          <a:p>
            <a:r>
              <a:rPr lang="pl-PL" sz="2000" dirty="0" smtClean="0"/>
              <a:t>wykorzystują kreatywność uczniów w rozwiązywaniu problemów,</a:t>
            </a:r>
          </a:p>
          <a:p>
            <a:r>
              <a:rPr lang="pl-PL" sz="2000" dirty="0" smtClean="0"/>
              <a:t>tworzą odpowiednie warunki dla rozwoju i promowania krytycznego myślenia wśród uczniów i kadry dydaktycznej,</a:t>
            </a:r>
            <a:endParaRPr lang="pl-PL" sz="2000" dirty="0"/>
          </a:p>
        </p:txBody>
      </p:sp>
      <p:pic>
        <p:nvPicPr>
          <p:cNvPr id="5122" name="Picture 2" descr="F:\Erasmus+\2019 Erasmus+\Erasmus+ 2019\Kadra\Erasmus kadra zdjęcia\Do relacji\Czas wolny\Relaks\20211002_1446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4286280" cy="3214710"/>
          </a:xfrm>
          <a:prstGeom prst="rect">
            <a:avLst/>
          </a:prstGeom>
          <a:noFill/>
        </p:spPr>
      </p:pic>
      <p:pic>
        <p:nvPicPr>
          <p:cNvPr id="5123" name="Picture 3" descr="F:\Erasmus+\2019 Erasmus+\Erasmus+ 2019\Kadra\Erasmus kadra zdjęcia\Do relacji\Praca\20210929_104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71875"/>
            <a:ext cx="4214842" cy="31611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6800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5733850" cy="1844824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KURS  3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„</a:t>
            </a:r>
            <a:r>
              <a:rPr lang="pl-PL" sz="3100" dirty="0" smtClean="0"/>
              <a:t>Nauczyciele i rodzice – budowanie mostów”</a:t>
            </a:r>
            <a:endParaRPr lang="pl-PL" sz="3100" dirty="0"/>
          </a:p>
        </p:txBody>
      </p:sp>
      <p:pic>
        <p:nvPicPr>
          <p:cNvPr id="1026" name="Picture 2" descr="F:\Erasmus+\2019 Erasmus+\Erasmus+ 2019\Kadra\Erasmus kadra zdjęcia\Do relacji\Zwiedz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285728"/>
            <a:ext cx="2253056" cy="3579842"/>
          </a:xfrm>
          <a:prstGeom prst="rect">
            <a:avLst/>
          </a:prstGeom>
          <a:noFill/>
        </p:spPr>
      </p:pic>
      <p:pic>
        <p:nvPicPr>
          <p:cNvPr id="1027" name="Picture 3" descr="F:\Erasmus+\2019 Erasmus+\Erasmus+ 2019\Kadra\Erasmus kadra zdjęcia\Do relacji\Maltańskie klima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572008"/>
            <a:ext cx="2714645" cy="2035984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071678"/>
            <a:ext cx="6357950" cy="407196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5000"/>
              </a:lnSpc>
              <a:buNone/>
            </a:pPr>
            <a:r>
              <a:rPr lang="pl-PL" altLang="pl-PL" sz="2000" dirty="0" smtClean="0">
                <a:solidFill>
                  <a:srgbClr val="000000"/>
                </a:solidFill>
                <a:latin typeface="Gill Sans MT" panose="020B0502020104020203" pitchFamily="34" charset="-18"/>
                <a:cs typeface="Times New Roman" pitchFamily="16" charset="0"/>
              </a:rPr>
              <a:t>Uczestnicy kursu:</a:t>
            </a:r>
          </a:p>
          <a:p>
            <a:pPr>
              <a:lnSpc>
                <a:spcPct val="95000"/>
              </a:lnSpc>
              <a:buNone/>
            </a:pPr>
            <a:endParaRPr lang="pl-PL" altLang="pl-PL" sz="2000" dirty="0" smtClean="0">
              <a:solidFill>
                <a:srgbClr val="000000"/>
              </a:solidFill>
              <a:latin typeface="Gill Sans MT" panose="020B0502020104020203" pitchFamily="34" charset="-18"/>
              <a:cs typeface="Times New Roman" pitchFamily="16" charset="0"/>
            </a:endParaRPr>
          </a:p>
          <a:p>
            <a:pPr>
              <a:lnSpc>
                <a:spcPct val="95000"/>
              </a:lnSpc>
            </a:pPr>
            <a:r>
              <a:rPr lang="pl-PL" altLang="pl-PL" sz="2000" dirty="0" smtClean="0">
                <a:solidFill>
                  <a:srgbClr val="000000"/>
                </a:solidFill>
                <a:latin typeface="Gill Sans MT" panose="020B0502020104020203" pitchFamily="34" charset="-18"/>
                <a:cs typeface="Times New Roman" pitchFamily="16" charset="0"/>
              </a:rPr>
              <a:t>zweryfikowali swoje umiejętności pedagogiczne i komunikacyjne,</a:t>
            </a:r>
          </a:p>
          <a:p>
            <a:pPr>
              <a:lnSpc>
                <a:spcPct val="95000"/>
              </a:lnSpc>
            </a:pPr>
            <a:r>
              <a:rPr lang="pl-PL" altLang="pl-PL" sz="2000" dirty="0" smtClean="0">
                <a:solidFill>
                  <a:srgbClr val="000000"/>
                </a:solidFill>
                <a:latin typeface="Gill Sans MT" panose="020B0502020104020203" pitchFamily="34" charset="-18"/>
                <a:cs typeface="Times New Roman" pitchFamily="16" charset="0"/>
              </a:rPr>
              <a:t>poszerzyli umiejętność większego angażowania uczniów poprzez prezentację tematu w sposób interesujący i atrakcyjny,</a:t>
            </a:r>
          </a:p>
          <a:p>
            <a:pPr>
              <a:lnSpc>
                <a:spcPct val="95000"/>
              </a:lnSpc>
            </a:pPr>
            <a:r>
              <a:rPr lang="pl-PL" altLang="pl-PL" sz="2000" dirty="0" smtClean="0">
                <a:solidFill>
                  <a:srgbClr val="000000"/>
                </a:solidFill>
                <a:latin typeface="Gill Sans MT" panose="020B0502020104020203" pitchFamily="34" charset="-18"/>
                <a:cs typeface="Times New Roman" pitchFamily="16" charset="0"/>
              </a:rPr>
              <a:t>zdobyli  motywację do rozwoju zawodowego,</a:t>
            </a:r>
          </a:p>
          <a:p>
            <a:pPr>
              <a:lnSpc>
                <a:spcPct val="95000"/>
              </a:lnSpc>
            </a:pPr>
            <a:r>
              <a:rPr lang="pl-PL" altLang="pl-PL" sz="2000" dirty="0" smtClean="0">
                <a:solidFill>
                  <a:srgbClr val="000000"/>
                </a:solidFill>
                <a:latin typeface="Gill Sans MT" panose="020B0502020104020203" pitchFamily="34" charset="-18"/>
                <a:cs typeface="Times New Roman" pitchFamily="16" charset="0"/>
              </a:rPr>
              <a:t>odkryli sposoby na dotarcie do najbardziej wymagających uczniów i ich rodziców,</a:t>
            </a:r>
          </a:p>
          <a:p>
            <a:pPr>
              <a:lnSpc>
                <a:spcPct val="95000"/>
              </a:lnSpc>
            </a:pPr>
            <a:r>
              <a:rPr lang="pl-PL" altLang="pl-PL" sz="2000" dirty="0" smtClean="0">
                <a:solidFill>
                  <a:srgbClr val="000000"/>
                </a:solidFill>
                <a:latin typeface="Gill Sans MT" panose="020B0502020104020203" pitchFamily="34" charset="-18"/>
                <a:cs typeface="Times New Roman" pitchFamily="16" charset="0"/>
              </a:rPr>
              <a:t>pogłębili kompetencje w zakresie zarządzania konfliktami poprzez koncentrację na rozwiązaniach,</a:t>
            </a:r>
          </a:p>
          <a:p>
            <a:pPr>
              <a:lnSpc>
                <a:spcPct val="95000"/>
              </a:lnSpc>
            </a:pPr>
            <a:r>
              <a:rPr lang="pl-PL" altLang="pl-PL" sz="2000" dirty="0" smtClean="0">
                <a:solidFill>
                  <a:srgbClr val="000000"/>
                </a:solidFill>
                <a:latin typeface="Gill Sans MT" panose="020B0502020104020203" pitchFamily="34" charset="-18"/>
                <a:cs typeface="Times New Roman" pitchFamily="16" charset="0"/>
              </a:rPr>
              <a:t> zyskali większą świadomość korzyści płynących ze współpracy z innymi nauczycielami jak również z uczniami i ich rodzicami,</a:t>
            </a:r>
          </a:p>
          <a:p>
            <a:pPr>
              <a:lnSpc>
                <a:spcPct val="95000"/>
              </a:lnSpc>
            </a:pPr>
            <a:r>
              <a:rPr lang="pl-PL" altLang="pl-PL" sz="2000" dirty="0" smtClean="0">
                <a:solidFill>
                  <a:srgbClr val="000000"/>
                </a:solidFill>
                <a:latin typeface="Gill Sans MT" panose="020B0502020104020203" pitchFamily="34" charset="-18"/>
                <a:cs typeface="Times New Roman" pitchFamily="16" charset="0"/>
              </a:rPr>
              <a:t> promują pracę grupową i projekty długoterminowe, aby zwiększyć szansę na bardziej efektywną współpracę  w przyjaznym klimacie środowiska szkolnego.</a:t>
            </a:r>
            <a:endParaRPr lang="pl-PL" sz="2000" dirty="0"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469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11960" y="243507"/>
            <a:ext cx="504056" cy="646673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K</a:t>
            </a:r>
            <a:br>
              <a:rPr lang="pl-PL" b="1" dirty="0" smtClean="0"/>
            </a:br>
            <a:r>
              <a:rPr lang="pl-PL" b="1" dirty="0" smtClean="0"/>
              <a:t>U</a:t>
            </a:r>
            <a:r>
              <a:rPr lang="pl-PL" b="1" dirty="0"/>
              <a:t/>
            </a:r>
            <a:br>
              <a:rPr lang="pl-PL" b="1" dirty="0"/>
            </a:br>
            <a:r>
              <a:rPr lang="pl-PL" b="1" dirty="0" smtClean="0"/>
              <a:t>R</a:t>
            </a:r>
            <a:br>
              <a:rPr lang="pl-PL" b="1" dirty="0" smtClean="0"/>
            </a:br>
            <a:r>
              <a:rPr lang="pl-PL" b="1" dirty="0" smtClean="0"/>
              <a:t>S</a:t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Y</a:t>
            </a:r>
            <a:endParaRPr lang="pl-PL" b="1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idx="1"/>
          </p:nvPr>
        </p:nvSpPr>
        <p:spPr>
          <a:xfrm>
            <a:off x="1435608" y="5000636"/>
            <a:ext cx="7498080" cy="1247764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6146" name="Picture 2" descr="F:\Erasmus+\2019 Erasmus+\Erasmus+ 2019\Kadra\Erasmus kadra zdjęcia\Do relacji\Praca\20210929_1044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37675">
            <a:off x="357158" y="357166"/>
            <a:ext cx="3429024" cy="2571768"/>
          </a:xfrm>
          <a:prstGeom prst="rect">
            <a:avLst/>
          </a:prstGeom>
          <a:noFill/>
        </p:spPr>
      </p:pic>
      <p:pic>
        <p:nvPicPr>
          <p:cNvPr id="6147" name="Picture 3" descr="F:\Erasmus+\2019 Erasmus+\Erasmus+ 2019\Kadra\Erasmus kadra zdjęcia\Do relacji\Praca\20210930_1015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93741">
            <a:off x="4904384" y="407256"/>
            <a:ext cx="3905277" cy="2928958"/>
          </a:xfrm>
          <a:prstGeom prst="rect">
            <a:avLst/>
          </a:prstGeom>
          <a:noFill/>
        </p:spPr>
      </p:pic>
      <p:pic>
        <p:nvPicPr>
          <p:cNvPr id="6148" name="Picture 4" descr="F:\Erasmus+\2019 Erasmus+\Erasmus+ 2019\Kadra\Erasmus kadra zdjęcia\Do relacji\Praca\IMG-20210930-WA00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928934"/>
            <a:ext cx="2768642" cy="3701161"/>
          </a:xfrm>
          <a:prstGeom prst="rect">
            <a:avLst/>
          </a:prstGeom>
          <a:noFill/>
        </p:spPr>
      </p:pic>
      <p:pic>
        <p:nvPicPr>
          <p:cNvPr id="2050" name="Picture 2" descr="F:\Erasmus+\2019 Erasmus+\Erasmus+ 2019\Kadra\Erasmus kadra zdjęcia\Do relacji\Szkoła 3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3714752"/>
            <a:ext cx="3829032" cy="2871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8574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Erasmus+\2019 Erasmus+\Erasmus+ 2019\Kadra\Erasmus kadra zdjęcia\Do relacji\Czas wolny\Zwiedzanie\20210928_094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3548087" cy="2661066"/>
          </a:xfrm>
          <a:prstGeom prst="rect">
            <a:avLst/>
          </a:prstGeom>
          <a:noFill/>
        </p:spPr>
      </p:pic>
      <p:pic>
        <p:nvPicPr>
          <p:cNvPr id="8196" name="Picture 4" descr="F:\Erasmus+\2019 Erasmus+\Erasmus+ 2019\Kadra\Erasmus kadra zdjęcia\Do relacji\Czas wolny\Zwiedzanie\IMG-20211001-WA00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357430"/>
            <a:ext cx="2455661" cy="4365620"/>
          </a:xfrm>
          <a:prstGeom prst="rect">
            <a:avLst/>
          </a:prstGeom>
          <a:noFill/>
        </p:spPr>
      </p:pic>
      <p:pic>
        <p:nvPicPr>
          <p:cNvPr id="8197" name="Picture 5" descr="F:\Erasmus+\2019 Erasmus+\Erasmus+ 2019\Kadra\Erasmus kadra zdjęcia\Do relacji\Czas wolny\Zwiedzanie\IMG-20211001-WA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2865433"/>
            <a:ext cx="2169909" cy="3857617"/>
          </a:xfrm>
          <a:prstGeom prst="rect">
            <a:avLst/>
          </a:prstGeom>
          <a:noFill/>
        </p:spPr>
      </p:pic>
      <p:pic>
        <p:nvPicPr>
          <p:cNvPr id="3074" name="Picture 2" descr="F:\Erasmus+\2019 Erasmus+\Erasmus+ 2019\Kadra\Erasmus kadra zdjęcia\Do relacji\Czas wolny\Zwiedzanie\20210928_1020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142852"/>
            <a:ext cx="3524273" cy="2643205"/>
          </a:xfrm>
          <a:prstGeom prst="rect">
            <a:avLst/>
          </a:prstGeom>
          <a:noFill/>
        </p:spPr>
      </p:pic>
      <p:pic>
        <p:nvPicPr>
          <p:cNvPr id="3075" name="Picture 3" descr="F:\Erasmus+\2019 Erasmus+\Erasmus+ 2019\Kadra\Erasmus kadra zdjęcia\Do relacji\Kołatk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1571612"/>
            <a:ext cx="2833707" cy="212528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1608176">
            <a:off x="3236772" y="4098177"/>
            <a:ext cx="3800709" cy="2164967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/>
              <a:t>CZAS  WOLNY</a:t>
            </a:r>
            <a:br>
              <a:rPr lang="pl-PL" sz="2800" b="1" dirty="0" smtClean="0"/>
            </a:br>
            <a:r>
              <a:rPr lang="pl-PL" sz="2800" b="1" dirty="0" smtClean="0"/>
              <a:t>ZWIEDZANIE</a:t>
            </a:r>
            <a:br>
              <a:rPr lang="pl-PL" sz="2800" b="1" dirty="0" smtClean="0"/>
            </a:br>
            <a:r>
              <a:rPr lang="pl-PL" sz="2800" b="1" dirty="0" err="1" smtClean="0"/>
              <a:t>Valetta</a:t>
            </a:r>
            <a:r>
              <a:rPr lang="pl-PL" sz="2800" b="1" dirty="0" smtClean="0"/>
              <a:t>, Mdina, Rabat</a:t>
            </a:r>
            <a:endParaRPr lang="pl-PL" sz="2800" b="1" dirty="0"/>
          </a:p>
        </p:txBody>
      </p:sp>
    </p:spTree>
    <p:extLst>
      <p:ext uri="{BB962C8B-B14F-4D97-AF65-F5344CB8AC3E}">
        <p14:creationId xmlns="" xmlns:p14="http://schemas.microsoft.com/office/powerpoint/2010/main" val="186946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526</TotalTime>
  <Words>700</Words>
  <Application>Microsoft Office PowerPoint</Application>
  <PresentationFormat>Pokaz na ekranie (4:3)</PresentationFormat>
  <Paragraphs>88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Przesilenie</vt:lpstr>
      <vt:lpstr>ERASMUS+  SE  2019/2022 Otwarci  na  rozwój  kompetencji!</vt:lpstr>
      <vt:lpstr>Cele  projektu:</vt:lpstr>
      <vt:lpstr>Etapy  projektu:</vt:lpstr>
      <vt:lpstr>MALTA  27.09.2021-03.10.2021,   02.04.2022-09.04.2022.</vt:lpstr>
      <vt:lpstr>KURS  1 „Dzieci ze specjalnymi potrzebami edukacyjnymi”</vt:lpstr>
      <vt:lpstr>KURS  2 „Krytyczny i kreatywny umysł”</vt:lpstr>
      <vt:lpstr>KURS  3 „Nauczyciele i rodzice – budowanie mostów”</vt:lpstr>
      <vt:lpstr>K U R S  Y</vt:lpstr>
      <vt:lpstr>CZAS  WOLNY ZWIEDZANIE Valetta, Mdina, Rabat</vt:lpstr>
      <vt:lpstr>CZAS  WOLNY ZWIEDZANIE Mosta, Gozo</vt:lpstr>
      <vt:lpstr>CZAS  WOLNY RELAKS</vt:lpstr>
      <vt:lpstr> EWALUACJA</vt:lpstr>
      <vt:lpstr>UPOWSZECHNIANIE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2018/2019 ZSB w Opolu – kompetencje kadry to sukces!</dc:title>
  <dc:creator>użytkownik</dc:creator>
  <cp:lastModifiedBy>Asia</cp:lastModifiedBy>
  <cp:revision>45</cp:revision>
  <dcterms:created xsi:type="dcterms:W3CDTF">2019-09-21T09:02:48Z</dcterms:created>
  <dcterms:modified xsi:type="dcterms:W3CDTF">2022-10-24T19:23:26Z</dcterms:modified>
</cp:coreProperties>
</file>