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67" r:id="rId6"/>
    <p:sldId id="272" r:id="rId7"/>
    <p:sldId id="268" r:id="rId8"/>
    <p:sldId id="273" r:id="rId9"/>
    <p:sldId id="274" r:id="rId10"/>
    <p:sldId id="276" r:id="rId11"/>
    <p:sldId id="259" r:id="rId12"/>
    <p:sldId id="283" r:id="rId13"/>
    <p:sldId id="261" r:id="rId14"/>
    <p:sldId id="277" r:id="rId15"/>
    <p:sldId id="278" r:id="rId16"/>
    <p:sldId id="279" r:id="rId17"/>
    <p:sldId id="281" r:id="rId18"/>
    <p:sldId id="280" r:id="rId19"/>
    <p:sldId id="282" r:id="rId20"/>
    <p:sldId id="284" r:id="rId21"/>
    <p:sldId id="270" r:id="rId22"/>
    <p:sldId id="26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13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67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23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6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31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08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9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86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10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15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9193-434C-4687-B7CC-E086F263B516}" type="datetimeFigureOut">
              <a:rPr lang="pl-PL" smtClean="0"/>
              <a:t>09.10.2022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ECED-8CC7-403D-B8F6-C00C8AE85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95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ITSMalta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344816" cy="720081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99"/>
                </a:solidFill>
                <a:latin typeface="Segoe Print" panose="02000600000000000000" pitchFamily="2" charset="0"/>
              </a:rPr>
              <a:t>Kurs: „Budowanie mostów”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68144" y="6237312"/>
            <a:ext cx="2520280" cy="360040"/>
          </a:xfrm>
        </p:spPr>
        <p:txBody>
          <a:bodyPr>
            <a:noAutofit/>
          </a:bodyPr>
          <a:lstStyle/>
          <a:p>
            <a:r>
              <a:rPr lang="pl-PL" sz="1600" b="1" dirty="0">
                <a:solidFill>
                  <a:srgbClr val="FFFF99"/>
                </a:solidFill>
                <a:latin typeface="Segoe Print" panose="02000600000000000000" pitchFamily="2" charset="0"/>
              </a:rPr>
              <a:t>2.04. – 8.04.2022r. </a:t>
            </a:r>
          </a:p>
        </p:txBody>
      </p:sp>
    </p:spTree>
    <p:extLst>
      <p:ext uri="{BB962C8B-B14F-4D97-AF65-F5344CB8AC3E}">
        <p14:creationId xmlns:p14="http://schemas.microsoft.com/office/powerpoint/2010/main" val="4156802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Udział w warsztatach gastronomicznych – zajęcia praktyczne ze wsparciem nauczyciela wspomagającego </a:t>
            </a:r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035829" cy="2273531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041775" cy="2745747"/>
          </a:xfrm>
        </p:spPr>
      </p:pic>
    </p:spTree>
    <p:extLst>
      <p:ext uri="{BB962C8B-B14F-4D97-AF65-F5344CB8AC3E}">
        <p14:creationId xmlns:p14="http://schemas.microsoft.com/office/powerpoint/2010/main" val="378827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Mosty kulturowe…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73BA694-8F14-CED7-1021-4D1029981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…czyli, co jeszcze zyskali uczestnicy kursu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„</a:t>
            </a:r>
            <a:r>
              <a:rPr lang="pl-PL" sz="30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Parents</a:t>
            </a:r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&amp;</a:t>
            </a:r>
            <a:r>
              <a:rPr lang="pl-PL" sz="30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Teachers</a:t>
            </a:r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pl-PL" sz="30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Building</a:t>
            </a:r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Bridges”?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01447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Malta - znaki szczególne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8518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Różnorodność…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0846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4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Architektura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6581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Poszerzanie horyzontów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82" y="1600200"/>
            <a:ext cx="5658835" cy="4525963"/>
          </a:xfrm>
        </p:spPr>
      </p:pic>
    </p:spTree>
    <p:extLst>
      <p:ext uri="{BB962C8B-B14F-4D97-AF65-F5344CB8AC3E}">
        <p14:creationId xmlns:p14="http://schemas.microsoft.com/office/powerpoint/2010/main" val="205474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7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4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Roślinność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10895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7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Narzędzia przydatne w budowaniu mostów między rodzicami a szkołą. Czyli co zgłębiali uczestnicy kursu?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A280D4-2F74-2734-E058-7D98B1E60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pl-PL" sz="2200" b="1" dirty="0">
              <a:latin typeface="Segoe Print" panose="02000600000000000000" pitchFamily="2" charset="0"/>
            </a:endParaRPr>
          </a:p>
          <a:p>
            <a:pPr marL="457200" indent="-457200">
              <a:buAutoNum type="arabicPeriod"/>
            </a:pPr>
            <a:r>
              <a:rPr lang="pl-PL" sz="2200" b="1" dirty="0">
                <a:latin typeface="Segoe Print" panose="02000600000000000000" pitchFamily="2" charset="0"/>
              </a:rPr>
              <a:t>NVC – </a:t>
            </a:r>
            <a:r>
              <a:rPr lang="pl-PL" sz="2200" b="1" dirty="0" err="1">
                <a:latin typeface="Segoe Print" panose="02000600000000000000" pitchFamily="2" charset="0"/>
              </a:rPr>
              <a:t>Nonviolent</a:t>
            </a:r>
            <a:r>
              <a:rPr lang="pl-PL" sz="2200" b="1" dirty="0">
                <a:latin typeface="Segoe Print" panose="02000600000000000000" pitchFamily="2" charset="0"/>
              </a:rPr>
              <a:t> </a:t>
            </a:r>
            <a:r>
              <a:rPr lang="pl-PL" sz="2200" b="1" dirty="0" err="1">
                <a:latin typeface="Segoe Print" panose="02000600000000000000" pitchFamily="2" charset="0"/>
              </a:rPr>
              <a:t>Communication</a:t>
            </a:r>
            <a:r>
              <a:rPr lang="pl-PL" sz="2200" b="1" dirty="0">
                <a:latin typeface="Segoe Print" panose="02000600000000000000" pitchFamily="2" charset="0"/>
              </a:rPr>
              <a:t> – komunikacja </a:t>
            </a:r>
          </a:p>
          <a:p>
            <a:pPr marL="0" indent="0">
              <a:buNone/>
            </a:pPr>
            <a:r>
              <a:rPr lang="pl-PL" sz="2200" b="1" dirty="0">
                <a:latin typeface="Segoe Print" panose="02000600000000000000" pitchFamily="2" charset="0"/>
              </a:rPr>
              <a:t>    bez przemocy.</a:t>
            </a:r>
          </a:p>
          <a:p>
            <a:pPr marL="0" indent="0">
              <a:buNone/>
            </a:pPr>
            <a:endParaRPr lang="pl-PL" sz="2200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pl-PL" sz="2200" b="1" dirty="0">
                <a:latin typeface="Segoe Print" panose="02000600000000000000" pitchFamily="2" charset="0"/>
              </a:rPr>
              <a:t>2. Metoda </a:t>
            </a:r>
            <a:r>
              <a:rPr lang="pl-PL" sz="2200" b="1" dirty="0" err="1">
                <a:latin typeface="Segoe Print" panose="02000600000000000000" pitchFamily="2" charset="0"/>
              </a:rPr>
              <a:t>Enrighta</a:t>
            </a:r>
            <a:r>
              <a:rPr lang="pl-PL" sz="2200" b="1">
                <a:latin typeface="Segoe Print" panose="02000600000000000000" pitchFamily="2" charset="0"/>
              </a:rPr>
              <a:t>.</a:t>
            </a:r>
            <a:endParaRPr lang="pl-PL" sz="2200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pl-PL" sz="2200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pl-PL" sz="2200" b="1" dirty="0">
                <a:latin typeface="Segoe Print" panose="02000600000000000000" pitchFamily="2" charset="0"/>
              </a:rPr>
              <a:t>3. Promowanie pracy w grupie.</a:t>
            </a:r>
          </a:p>
          <a:p>
            <a:pPr marL="0" indent="0">
              <a:buNone/>
            </a:pPr>
            <a:endParaRPr lang="pl-PL" sz="2200" b="1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pl-PL" sz="2200" b="1" dirty="0">
                <a:latin typeface="Segoe Print" panose="02000600000000000000" pitchFamily="2" charset="0"/>
              </a:rPr>
              <a:t>4. Efektywne zarządzanie uczuciami i konfliktami.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21525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Nowe metody komunikacji: </a:t>
            </a:r>
            <a:b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komunikacja bez przemocy</a:t>
            </a:r>
            <a:r>
              <a:rPr lang="pl-PL" sz="3200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 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(NVC –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Nonviolent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Communication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300" b="1" dirty="0">
                <a:latin typeface="Segoe Print" panose="02000600000000000000" pitchFamily="2" charset="0"/>
              </a:rPr>
              <a:t>Etapy:</a:t>
            </a:r>
            <a:br>
              <a:rPr lang="pl-PL" sz="2300" dirty="0">
                <a:latin typeface="Segoe Print" panose="02000600000000000000" pitchFamily="2" charset="0"/>
              </a:rPr>
            </a:br>
            <a:r>
              <a:rPr lang="pl-PL" sz="2300" b="1" dirty="0">
                <a:latin typeface="Segoe Print" panose="02000600000000000000" pitchFamily="2" charset="0"/>
              </a:rPr>
              <a:t>1. OBSERWACJA</a:t>
            </a:r>
            <a:r>
              <a:rPr lang="pl-PL" sz="2300" dirty="0">
                <a:latin typeface="Segoe Print" panose="02000600000000000000" pitchFamily="2" charset="0"/>
              </a:rPr>
              <a:t>, np. „Dziś mojemu dziecku nie poszło w szkole. Córka była bardzo smutna”. (fakty, brak oceny).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pl-PL" sz="2300" dirty="0">
                <a:latin typeface="Segoe Print" panose="02000600000000000000" pitchFamily="2" charset="0"/>
              </a:rPr>
            </a:br>
            <a:r>
              <a:rPr lang="pl-PL" sz="2300" b="1" dirty="0">
                <a:latin typeface="Segoe Print" panose="02000600000000000000" pitchFamily="2" charset="0"/>
              </a:rPr>
              <a:t>2. EMOCJE / UCZUCIA, </a:t>
            </a:r>
            <a:r>
              <a:rPr lang="pl-PL" sz="2300" dirty="0">
                <a:latin typeface="Segoe Print" panose="02000600000000000000" pitchFamily="2" charset="0"/>
              </a:rPr>
              <a:t>np. „ Nie jest mi łatwo, gdy moje dziecko przeżywa trudności. Martwię się”.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pl-PL" sz="2300" dirty="0">
                <a:latin typeface="Segoe Print" panose="02000600000000000000" pitchFamily="2" charset="0"/>
              </a:rPr>
            </a:br>
            <a:r>
              <a:rPr lang="pl-PL" sz="2300" b="1" dirty="0">
                <a:latin typeface="Segoe Print" panose="02000600000000000000" pitchFamily="2" charset="0"/>
              </a:rPr>
              <a:t>3. POTRZEBY</a:t>
            </a:r>
            <a:r>
              <a:rPr lang="pl-PL" sz="2300" dirty="0">
                <a:latin typeface="Segoe Print" panose="02000600000000000000" pitchFamily="2" charset="0"/>
              </a:rPr>
              <a:t> np. „Chcę się dowiedzieć, dlaczego moja córka przyszła ze szkoły smutna i zdenerwowana równocześnie”.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pl-PL" sz="2300" dirty="0">
                <a:latin typeface="Segoe Print" panose="02000600000000000000" pitchFamily="2" charset="0"/>
              </a:rPr>
            </a:br>
            <a:r>
              <a:rPr lang="pl-PL" sz="2300" b="1" dirty="0">
                <a:latin typeface="Segoe Print" panose="02000600000000000000" pitchFamily="2" charset="0"/>
              </a:rPr>
              <a:t>4.</a:t>
            </a:r>
            <a:r>
              <a:rPr lang="pl-PL" sz="2300" dirty="0">
                <a:latin typeface="Segoe Print" panose="02000600000000000000" pitchFamily="2" charset="0"/>
              </a:rPr>
              <a:t> </a:t>
            </a:r>
            <a:r>
              <a:rPr lang="pl-PL" sz="2300" b="1" dirty="0">
                <a:latin typeface="Segoe Print" panose="02000600000000000000" pitchFamily="2" charset="0"/>
              </a:rPr>
              <a:t>PROŚBA</a:t>
            </a:r>
            <a:r>
              <a:rPr lang="pl-PL" sz="2300" dirty="0">
                <a:latin typeface="Segoe Print" panose="02000600000000000000" pitchFamily="2" charset="0"/>
              </a:rPr>
              <a:t>, np.: „Zadzwonię do wychowawcy z prośbą o spotkanie. Chcę się dowiedzieć, co zrobić, aby podobna sytuacja się nie powtórzyła”.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pl-PL" sz="2300" dirty="0">
                <a:latin typeface="Segoe Print" panose="02000600000000000000" pitchFamily="2" charset="0"/>
              </a:rPr>
            </a:br>
            <a:r>
              <a:rPr lang="pl-PL" sz="2300" b="1" dirty="0">
                <a:latin typeface="Segoe Print" panose="02000600000000000000" pitchFamily="2" charset="0"/>
              </a:rPr>
              <a:t>Zalety:</a:t>
            </a:r>
            <a:r>
              <a:rPr lang="pl-PL" sz="2300" dirty="0">
                <a:latin typeface="Segoe Print" panose="020006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300" dirty="0">
                <a:latin typeface="Segoe Print" panose="02000600000000000000" pitchFamily="2" charset="0"/>
              </a:rPr>
              <a:t>Tak sformułowany komunikat daje szansę na porozumienie. Opiera się na ustaleniu faktów (obserwacji), wyrażeniu uczuć i potrzeby, a zwieńczenie stanowi prośba. Metoda do zastosowania zarówno w szkole, jak i relacjach rodziców z dziećmi.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9755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Nowe metody komunikacji: </a:t>
            </a:r>
            <a:b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zastosowanie metody Johna </a:t>
            </a:r>
            <a:r>
              <a:rPr lang="pl-PL" sz="22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Enrighta</a:t>
            </a: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w środowisku szkolnym </a:t>
            </a:r>
            <a:endParaRPr lang="pl-PL" sz="2200" dirty="0">
              <a:solidFill>
                <a:schemeClr val="bg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300" b="1" dirty="0">
                <a:latin typeface="Segoe Print" panose="02000600000000000000" pitchFamily="2" charset="0"/>
              </a:rPr>
              <a:t>Jak budować mosty na linii rodzic – wychowawca? Etapy przełamywania oporu / strachu:</a:t>
            </a:r>
            <a:br>
              <a:rPr lang="pl-PL" sz="2300" dirty="0">
                <a:latin typeface="Segoe Print" panose="02000600000000000000" pitchFamily="2" charset="0"/>
              </a:rPr>
            </a:br>
            <a:endParaRPr lang="pl-PL" sz="2300" dirty="0">
              <a:latin typeface="Segoe Print" panose="02000600000000000000" pitchFamily="2" charset="0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sz="2300" b="1" dirty="0">
                <a:latin typeface="Segoe Print" panose="02000600000000000000" pitchFamily="2" charset="0"/>
              </a:rPr>
              <a:t>WYRAŻENIE CHĘCI udziału w szkolnym życiu dziecka  - współpraca z wychowawcą (szkołą).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pl-PL" sz="2300" b="1" dirty="0">
              <a:latin typeface="Segoe Print" panose="02000600000000000000" pitchFamily="2" charset="0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sz="2300" b="1" dirty="0">
                <a:latin typeface="Segoe Print" panose="02000600000000000000" pitchFamily="2" charset="0"/>
              </a:rPr>
              <a:t>KONKRETNE CELE - ustalenie z wychowawcą (szkołą), czemu ma służyć współpraca.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pl-PL" sz="2300" b="1" dirty="0">
              <a:latin typeface="Segoe Print" panose="02000600000000000000" pitchFamily="2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pl-PL" sz="2300" b="1" dirty="0">
                <a:latin typeface="Segoe Print" panose="02000600000000000000" pitchFamily="2" charset="0"/>
              </a:rPr>
              <a:t>PRZEKONANIE RODZICA, ŻE POŻĄDANE CELE SĄ MOŻLIWE DO OSIĄGNIĘCIA (ustalone zasady stają się także celami rodzica).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pl-PL" sz="2300" b="1" dirty="0">
              <a:latin typeface="Segoe Print" panose="02000600000000000000" pitchFamily="2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pl-PL" sz="2300" b="1" dirty="0">
                <a:latin typeface="Segoe Print" panose="02000600000000000000" pitchFamily="2" charset="0"/>
              </a:rPr>
              <a:t>BUDOWANIE RELACJI MIĘDZY WYHOWAWCĄ  (SZKOŁĄ)  A RODZICEM OPARTEJ NA ZAUFANIU, AKCEPTACJI I SZACUNKU (rodzic zyskuje przekonanie, że współpraca z wychowawcą – mimo ewentualnych niedoskonałości i przeszkód – przyniesie wymierne korzyści).</a:t>
            </a:r>
            <a:br>
              <a:rPr lang="pl-PL" sz="2300" b="1" dirty="0">
                <a:latin typeface="Segoe Print" panose="02000600000000000000" pitchFamily="2" charset="0"/>
              </a:rPr>
            </a:br>
            <a:endParaRPr lang="pl-PL" sz="2300" b="1" dirty="0">
              <a:latin typeface="Segoe Print" panose="02000600000000000000" pitchFamily="2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pl-PL" sz="2300" b="1" dirty="0">
                <a:latin typeface="Segoe Print" panose="02000600000000000000" pitchFamily="2" charset="0"/>
              </a:rPr>
              <a:t>SPÓJNOŚĆ CELÓW samego rodzica oraz na linii rodzic – wychowawca (szkoła).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pl-PL" sz="2300" dirty="0">
                <a:latin typeface="Segoe Print" panose="02000600000000000000" pitchFamily="2" charset="0"/>
              </a:rPr>
            </a:br>
            <a:br>
              <a:rPr lang="pl-PL" sz="2300" dirty="0">
                <a:latin typeface="Segoe Print" panose="02000600000000000000" pitchFamily="2" charset="0"/>
              </a:rPr>
            </a:br>
            <a:r>
              <a:rPr lang="pl-PL" sz="2300" b="1" dirty="0">
                <a:latin typeface="Segoe Print" panose="02000600000000000000" pitchFamily="2" charset="0"/>
              </a:rPr>
              <a:t>Zalety:</a:t>
            </a:r>
            <a:r>
              <a:rPr lang="pl-PL" sz="2300" dirty="0">
                <a:latin typeface="Segoe Print" panose="02000600000000000000" pitchFamily="2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300" dirty="0">
                <a:latin typeface="Segoe Print" panose="02000600000000000000" pitchFamily="2" charset="0"/>
              </a:rPr>
              <a:t>Elementy metody J. </a:t>
            </a:r>
            <a:r>
              <a:rPr lang="pl-PL" sz="2300" dirty="0" err="1">
                <a:latin typeface="Segoe Print" panose="02000600000000000000" pitchFamily="2" charset="0"/>
              </a:rPr>
              <a:t>Enrighta</a:t>
            </a:r>
            <a:r>
              <a:rPr lang="pl-PL" sz="2300" dirty="0">
                <a:latin typeface="Segoe Print" panose="02000600000000000000" pitchFamily="2" charset="0"/>
              </a:rPr>
              <a:t> pozwalają wyeliminować realne lub potencjalne przeszkody w pracy z rodzicami. Dzięki temu wychowawca (szkoła) zyskuje możliwość na budowaniu w ogóle relacji z rodzicem lub też na poprawianiu tych relacji.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194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pl-PL" dirty="0"/>
            </a:br>
            <a:r>
              <a:rPr lang="pl-PL" b="1" dirty="0">
                <a:solidFill>
                  <a:srgbClr val="FFFF99"/>
                </a:solidFill>
                <a:latin typeface="Segoe Print" panose="02000600000000000000" pitchFamily="2" charset="0"/>
              </a:rPr>
              <a:t>Cel ogólne kursu</a:t>
            </a:r>
            <a:b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pl-PL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43808" y="2852936"/>
            <a:ext cx="4248472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FFFF99"/>
                </a:solidFill>
                <a:latin typeface="Segoe Print" panose="02000600000000000000" pitchFamily="2" charset="0"/>
              </a:rPr>
              <a:t>Rozwój kompetencji: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FFFF99"/>
                </a:solidFill>
                <a:latin typeface="Segoe Print" panose="02000600000000000000" pitchFamily="2" charset="0"/>
              </a:rPr>
              <a:t>zawodowych,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FFFF99"/>
                </a:solidFill>
                <a:latin typeface="Segoe Print" panose="02000600000000000000" pitchFamily="2" charset="0"/>
              </a:rPr>
              <a:t>językowych,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FFFF99"/>
                </a:solidFill>
                <a:latin typeface="Segoe Print" panose="02000600000000000000" pitchFamily="2" charset="0"/>
              </a:rPr>
              <a:t>międzykulturowych,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FFFF99"/>
                </a:solidFill>
                <a:latin typeface="Segoe Print" panose="02000600000000000000" pitchFamily="2" charset="0"/>
              </a:rPr>
              <a:t>osobistych.</a:t>
            </a:r>
          </a:p>
          <a:p>
            <a:pPr marL="0" indent="0">
              <a:buNone/>
            </a:pPr>
            <a:endParaRPr lang="pl-PL" sz="2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35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Dlaczego warto zbudować dobre relacje </a:t>
            </a:r>
            <a:b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z rodzicami uczniów?</a:t>
            </a:r>
            <a:endParaRPr lang="pl-PL" sz="2200" dirty="0">
              <a:solidFill>
                <a:schemeClr val="bg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br>
              <a:rPr lang="pl-PL" sz="2300" dirty="0">
                <a:latin typeface="Segoe Print" panose="02000600000000000000" pitchFamily="2" charset="0"/>
              </a:rPr>
            </a:br>
            <a:endParaRPr lang="pl-PL" sz="2300" dirty="0">
              <a:latin typeface="Segoe Print" panose="02000600000000000000" pitchFamily="2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pl-PL" sz="2300" b="1" dirty="0">
                <a:latin typeface="Segoe Print" panose="02000600000000000000" pitchFamily="2" charset="0"/>
              </a:rPr>
              <a:t>Wykorzystanie fachowej wiedzy rodziców w celu poprawy funkcjonowania szkoły.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pl-PL" sz="2300" b="1" dirty="0">
              <a:latin typeface="Segoe Print" panose="02000600000000000000" pitchFamily="2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pl-PL" sz="2300" b="1" dirty="0">
                <a:latin typeface="Segoe Print" panose="02000600000000000000" pitchFamily="2" charset="0"/>
              </a:rPr>
              <a:t>Wspólne wypracowanie sposobów radzenia sobie ze szkolnymi problemami, np. agresją, absencją, uzależnieniami.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pl-PL" sz="2300" b="1" dirty="0">
              <a:latin typeface="Segoe Print" panose="02000600000000000000" pitchFamily="2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pl-PL" sz="2300" b="1" dirty="0">
                <a:latin typeface="Segoe Print" panose="02000600000000000000" pitchFamily="2" charset="0"/>
              </a:rPr>
              <a:t>Rozwijanie różnych umiejętności i kompetencji rodziców, m.in. wychowawczych, interpersonalnych, psychologicznych.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pl-PL" sz="2300" b="1" dirty="0">
              <a:latin typeface="Segoe Print" panose="02000600000000000000" pitchFamily="2" charset="0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sz="2300" b="1" dirty="0">
                <a:latin typeface="Segoe Print" panose="02000600000000000000" pitchFamily="2" charset="0"/>
              </a:rPr>
              <a:t>Wspieranie rodziców w ich kłopotach wychowawczych.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pl-PL" sz="2300" b="1" dirty="0">
              <a:latin typeface="Segoe Print" panose="02000600000000000000" pitchFamily="2" charset="0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sz="2300" b="1" dirty="0">
                <a:latin typeface="Segoe Print" panose="02000600000000000000" pitchFamily="2" charset="0"/>
              </a:rPr>
              <a:t>Integrowanie rodziców ze szkołą oraz z innymi rodzicami.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pl-PL" sz="2300" b="1" dirty="0">
              <a:latin typeface="Segoe Print" panose="020006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br>
              <a:rPr lang="pl-PL" sz="2300" dirty="0">
                <a:latin typeface="Segoe Print" panose="02000600000000000000" pitchFamily="2" charset="0"/>
              </a:rPr>
            </a:br>
            <a:br>
              <a:rPr lang="pl-PL" sz="2300" dirty="0">
                <a:latin typeface="Segoe Print" panose="02000600000000000000" pitchFamily="2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320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b="1" dirty="0">
                <a:solidFill>
                  <a:srgbClr val="FFFF99"/>
                </a:solidFill>
                <a:latin typeface="Segoe Print" panose="02000600000000000000" pitchFamily="2" charset="0"/>
              </a:rPr>
              <a:t>Podsumowanie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67240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2900" b="1" dirty="0">
                <a:solidFill>
                  <a:srgbClr val="FFFF99"/>
                </a:solidFill>
                <a:latin typeface="Segoe Print" panose="02000600000000000000" pitchFamily="2" charset="0"/>
              </a:rPr>
              <a:t>Kurs obejmował:</a:t>
            </a:r>
          </a:p>
          <a:p>
            <a:pPr marL="0" indent="0">
              <a:buNone/>
            </a:pPr>
            <a:endParaRPr lang="pl-PL" sz="2900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900" b="1" dirty="0">
                <a:solidFill>
                  <a:srgbClr val="FFFF99"/>
                </a:solidFill>
                <a:latin typeface="Segoe Print" panose="02000600000000000000" pitchFamily="2" charset="0"/>
              </a:rPr>
              <a:t>część informacyjną (m.in. na temat maltańskiego systemu edukacji, systemu egzaminów zewnętrznych, projektów europejskich realizowanych przez placówki, współpracę z rodzicami i instytucjami zewnętrznymi),</a:t>
            </a:r>
          </a:p>
          <a:p>
            <a:pPr marL="0" indent="0">
              <a:buNone/>
            </a:pPr>
            <a:endParaRPr lang="pl-PL" sz="2900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900" b="1" dirty="0">
                <a:solidFill>
                  <a:srgbClr val="FFFF99"/>
                </a:solidFill>
                <a:latin typeface="Segoe Print" panose="02000600000000000000" pitchFamily="2" charset="0"/>
              </a:rPr>
              <a:t>dyskusje,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900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900" b="1" dirty="0">
                <a:solidFill>
                  <a:srgbClr val="FFFF99"/>
                </a:solidFill>
                <a:latin typeface="Segoe Print" panose="02000600000000000000" pitchFamily="2" charset="0"/>
              </a:rPr>
              <a:t>wymianę doświadczeń zawodowych,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900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900" b="1" dirty="0">
                <a:solidFill>
                  <a:srgbClr val="FFFF99"/>
                </a:solidFill>
                <a:latin typeface="Segoe Print" panose="02000600000000000000" pitchFamily="2" charset="0"/>
              </a:rPr>
              <a:t>doskonalenie językowe (język angielski w praktyce),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900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900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900" b="1" dirty="0">
                <a:solidFill>
                  <a:srgbClr val="FFFF99"/>
                </a:solidFill>
                <a:latin typeface="Segoe Print" panose="02000600000000000000" pitchFamily="2" charset="0"/>
              </a:rPr>
              <a:t>wymianę międzykulturową (kultura, historia, tradycja innego narodu;</a:t>
            </a:r>
          </a:p>
          <a:p>
            <a:pPr marL="0" indent="0">
              <a:buNone/>
            </a:pPr>
            <a:r>
              <a:rPr lang="pl-PL" sz="2900" b="1" dirty="0">
                <a:solidFill>
                  <a:srgbClr val="FFFF99"/>
                </a:solidFill>
                <a:latin typeface="Segoe Print" panose="02000600000000000000" pitchFamily="2" charset="0"/>
              </a:rPr>
              <a:t>    przełamywanie stereotypów; tolerancja, otwartość, akceptacja).</a:t>
            </a:r>
          </a:p>
          <a:p>
            <a:pPr marL="0" indent="0">
              <a:buNone/>
            </a:pPr>
            <a:endParaRPr lang="pl-PL" sz="26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01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FFFF99"/>
                </a:solidFill>
                <a:latin typeface="Segoe Print" panose="02000600000000000000" pitchFamily="2" charset="0"/>
              </a:rPr>
              <a:t>Korzyści wynikające z udziału w kursie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6413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FFFF99"/>
                </a:solidFill>
                <a:latin typeface="Segoe Print" panose="02000600000000000000" pitchFamily="2" charset="0"/>
              </a:rPr>
              <a:t>Weryfikacja i rozwój umiejętności pedagogicznych, komunikacyjnych i językowych ( w zakresie posługiwania się językiem angielskim).</a:t>
            </a:r>
          </a:p>
          <a:p>
            <a:pPr>
              <a:lnSpc>
                <a:spcPts val="3360"/>
              </a:lnSpc>
              <a:buFont typeface="Wingdings" panose="05000000000000000000" pitchFamily="2" charset="2"/>
              <a:buChar char="Ø"/>
            </a:pPr>
            <a:endParaRPr lang="pl-PL" sz="2800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pPr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FFFF99"/>
                </a:solidFill>
                <a:latin typeface="Segoe Print" panose="02000600000000000000" pitchFamily="2" charset="0"/>
              </a:rPr>
              <a:t>Doskonalenie umiejętności zarządzania uczuciami </a:t>
            </a:r>
          </a:p>
          <a:p>
            <a:pPr marL="0" indent="0">
              <a:lnSpc>
                <a:spcPts val="3360"/>
              </a:lnSpc>
              <a:buNone/>
            </a:pPr>
            <a:r>
              <a:rPr lang="pl-PL" sz="2800" b="1" dirty="0">
                <a:solidFill>
                  <a:srgbClr val="FFFF99"/>
                </a:solidFill>
                <a:latin typeface="Segoe Print" panose="02000600000000000000" pitchFamily="2" charset="0"/>
              </a:rPr>
              <a:t>   i konfliktami poprzez koncentrację na rozwiązaniach.</a:t>
            </a:r>
          </a:p>
          <a:p>
            <a:pPr>
              <a:lnSpc>
                <a:spcPts val="3360"/>
              </a:lnSpc>
              <a:buFont typeface="Wingdings" panose="05000000000000000000" pitchFamily="2" charset="2"/>
              <a:buChar char="Ø"/>
            </a:pPr>
            <a:endParaRPr lang="pl-PL" sz="2800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pPr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FFFF99"/>
                </a:solidFill>
                <a:latin typeface="Segoe Print" panose="02000600000000000000" pitchFamily="2" charset="0"/>
              </a:rPr>
              <a:t>Poznanie sposobów na wykreowanie społeczności zmotywowanych uczniów / studentów.</a:t>
            </a:r>
          </a:p>
          <a:p>
            <a:pPr marL="0" indent="0">
              <a:buNone/>
            </a:pPr>
            <a:endParaRPr lang="pl-PL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2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6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Spotkanie z Panem Kennethem </a:t>
            </a:r>
            <a:r>
              <a:rPr lang="pl-PL" sz="26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Vellą</a:t>
            </a:r>
            <a:r>
              <a:rPr lang="pl-PL" sz="26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– dyrektorem </a:t>
            </a:r>
            <a:br>
              <a:rPr lang="pl-PL" sz="26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pl-PL" sz="26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Mater</a:t>
            </a:r>
            <a:r>
              <a:rPr lang="pl-PL" sz="26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Boni </a:t>
            </a:r>
            <a:r>
              <a:rPr lang="pl-PL" sz="26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Consillii</a:t>
            </a:r>
            <a:r>
              <a:rPr lang="pl-PL" sz="26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pl-PL" sz="26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St</a:t>
            </a:r>
            <a:r>
              <a:rPr lang="pl-PL" sz="26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Joseph School Paola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683568" y="1535112"/>
            <a:ext cx="3813820" cy="1389831"/>
          </a:xfrm>
        </p:spPr>
        <p:txBody>
          <a:bodyPr>
            <a:normAutofit fontScale="25000" lnSpcReduction="20000"/>
          </a:bodyPr>
          <a:lstStyle/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endParaRPr lang="pl-PL" sz="5600" dirty="0"/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pl-PL" sz="5600" dirty="0"/>
          </a:p>
          <a:p>
            <a:endParaRPr lang="pl-PL" sz="5600" dirty="0"/>
          </a:p>
          <a:p>
            <a:endParaRPr lang="pl-PL" sz="5600" dirty="0"/>
          </a:p>
          <a:p>
            <a:r>
              <a:rPr lang="pl-PL" sz="6000" dirty="0"/>
              <a:t>  </a:t>
            </a:r>
          </a:p>
          <a:p>
            <a:br>
              <a:rPr lang="pl-PL" sz="5600" dirty="0"/>
            </a:br>
            <a:endParaRPr lang="pl-PL" sz="5600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453340" cy="2862347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52" y="1772816"/>
            <a:ext cx="3880511" cy="4353347"/>
          </a:xfrm>
        </p:spPr>
      </p:pic>
      <p:sp>
        <p:nvSpPr>
          <p:cNvPr id="4" name="Prostokąt 3"/>
          <p:cNvSpPr/>
          <p:nvPr/>
        </p:nvSpPr>
        <p:spPr>
          <a:xfrm>
            <a:off x="683568" y="1412776"/>
            <a:ext cx="410445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pl-PL" sz="1600" b="1" dirty="0">
                <a:latin typeface="Segoe Print" panose="02000600000000000000" pitchFamily="2" charset="0"/>
              </a:rPr>
              <a:t>Prezentacja maltańskiego systemu edukacji.</a:t>
            </a:r>
          </a:p>
          <a:p>
            <a:pPr marL="285750" indent="-285750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pl-PL" sz="1600" b="1" dirty="0">
                <a:latin typeface="Segoe Print" panose="02000600000000000000" pitchFamily="2" charset="0"/>
              </a:rPr>
              <a:t>Przekazanie istotnych informacji </a:t>
            </a:r>
          </a:p>
          <a:p>
            <a:pPr>
              <a:lnSpc>
                <a:spcPts val="1920"/>
              </a:lnSpc>
            </a:pPr>
            <a:r>
              <a:rPr lang="pl-PL" sz="1600" b="1" dirty="0">
                <a:latin typeface="Segoe Print" panose="02000600000000000000" pitchFamily="2" charset="0"/>
              </a:rPr>
              <a:t>    o szkole.</a:t>
            </a:r>
          </a:p>
          <a:p>
            <a:pPr marL="285750" indent="-285750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pl-PL" sz="1600" b="1" dirty="0">
                <a:latin typeface="Segoe Print" panose="02000600000000000000" pitchFamily="2" charset="0"/>
              </a:rPr>
              <a:t>Zapoznanie się z placówką.</a:t>
            </a:r>
          </a:p>
          <a:p>
            <a:pPr marL="285750" indent="-285750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pl-PL" sz="1600" b="1" dirty="0">
                <a:latin typeface="Segoe Print" panose="02000600000000000000" pitchFamily="2" charset="0"/>
              </a:rPr>
              <a:t>Udział w zajęciach dydaktycznych</a:t>
            </a:r>
          </a:p>
        </p:txBody>
      </p:sp>
    </p:spTree>
    <p:extLst>
      <p:ext uri="{BB962C8B-B14F-4D97-AF65-F5344CB8AC3E}">
        <p14:creationId xmlns:p14="http://schemas.microsoft.com/office/powerpoint/2010/main" val="419419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Zwiedzanie placówk</a:t>
            </a:r>
            <a:r>
              <a:rPr lang="pl-PL" sz="3600" b="1" dirty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pl-PL" sz="36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(4.04.2022r.)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038600" cy="3028950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172272" cy="4569371"/>
          </a:xfrm>
        </p:spPr>
        <p:txBody>
          <a:bodyPr>
            <a:normAutofit/>
          </a:bodyPr>
          <a:lstStyle/>
          <a:p>
            <a:pPr marL="0" indent="0">
              <a:lnSpc>
                <a:spcPts val="2160"/>
              </a:lnSpc>
              <a:buNone/>
            </a:pPr>
            <a:r>
              <a:rPr lang="pl-PL" sz="1800" b="1" dirty="0">
                <a:latin typeface="Segoe Print" panose="02000600000000000000" pitchFamily="2" charset="0"/>
              </a:rPr>
              <a:t>Językowe kompetencje uczestników kursu:</a:t>
            </a:r>
          </a:p>
          <a:p>
            <a:pPr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Segoe Print" panose="02000600000000000000" pitchFamily="2" charset="0"/>
              </a:rPr>
              <a:t>doskonalenie umiejętności </a:t>
            </a:r>
            <a:br>
              <a:rPr lang="pl-PL" sz="1800" dirty="0">
                <a:latin typeface="Segoe Print" panose="02000600000000000000" pitchFamily="2" charset="0"/>
              </a:rPr>
            </a:br>
            <a:r>
              <a:rPr lang="pl-PL" sz="1800" dirty="0">
                <a:latin typeface="Segoe Print" panose="02000600000000000000" pitchFamily="2" charset="0"/>
              </a:rPr>
              <a:t>z zakresu posługiwania się językiem angielskim,</a:t>
            </a:r>
          </a:p>
          <a:p>
            <a:pPr marL="0" indent="0">
              <a:lnSpc>
                <a:spcPts val="2160"/>
              </a:lnSpc>
              <a:buNone/>
            </a:pPr>
            <a:endParaRPr lang="pl-PL" sz="1800" dirty="0">
              <a:latin typeface="Segoe Print" panose="02000600000000000000" pitchFamily="2" charset="0"/>
            </a:endParaRPr>
          </a:p>
          <a:p>
            <a:pPr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Segoe Print" panose="02000600000000000000" pitchFamily="2" charset="0"/>
              </a:rPr>
              <a:t>poszerzenie wiedzy z zakresu terminologii fachowej w języku angielskim ( edukacja),</a:t>
            </a:r>
          </a:p>
          <a:p>
            <a:pPr marL="0" indent="0">
              <a:lnSpc>
                <a:spcPts val="2160"/>
              </a:lnSpc>
              <a:buNone/>
            </a:pPr>
            <a:endParaRPr lang="pl-PL" sz="1800" dirty="0">
              <a:latin typeface="Segoe Print" panose="02000600000000000000" pitchFamily="2" charset="0"/>
            </a:endParaRPr>
          </a:p>
          <a:p>
            <a:pPr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Segoe Print" panose="02000600000000000000" pitchFamily="2" charset="0"/>
              </a:rPr>
              <a:t>poszerzenie umiejętności </a:t>
            </a:r>
          </a:p>
          <a:p>
            <a:pPr marL="0" indent="0">
              <a:lnSpc>
                <a:spcPts val="2160"/>
              </a:lnSpc>
              <a:buNone/>
            </a:pPr>
            <a:r>
              <a:rPr lang="pl-PL" sz="1800" dirty="0">
                <a:latin typeface="Segoe Print" panose="02000600000000000000" pitchFamily="2" charset="0"/>
              </a:rPr>
              <a:t>    z zakresu stosowania pojęć </a:t>
            </a:r>
          </a:p>
          <a:p>
            <a:pPr marL="0" indent="0">
              <a:lnSpc>
                <a:spcPts val="2160"/>
              </a:lnSpc>
              <a:buNone/>
            </a:pPr>
            <a:r>
              <a:rPr lang="pl-PL" sz="1800" dirty="0">
                <a:latin typeface="Segoe Print" panose="02000600000000000000" pitchFamily="2" charset="0"/>
              </a:rPr>
              <a:t>    z zakresu terminologii   </a:t>
            </a:r>
          </a:p>
          <a:p>
            <a:pPr marL="0" indent="0">
              <a:lnSpc>
                <a:spcPts val="2160"/>
              </a:lnSpc>
              <a:buNone/>
            </a:pPr>
            <a:r>
              <a:rPr lang="pl-PL" sz="1800" dirty="0">
                <a:latin typeface="Segoe Print" panose="02000600000000000000" pitchFamily="2" charset="0"/>
              </a:rPr>
              <a:t>    fachowej w języku angielskim.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35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Zajęcia w sali multimedialnej</a:t>
            </a:r>
            <a:endParaRPr lang="pl-PL" sz="3600" dirty="0">
              <a:solidFill>
                <a:schemeClr val="bg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28800"/>
            <a:ext cx="4261587" cy="2664296"/>
          </a:xfr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0100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sz="22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Kompetencje zawodowe - zalety pracy grupowej:</a:t>
            </a:r>
          </a:p>
          <a:p>
            <a:pPr marL="0" indent="0">
              <a:buNone/>
            </a:pPr>
            <a:endParaRPr lang="pl-PL" sz="2200" b="1" dirty="0">
              <a:latin typeface="Segoe Print" panose="02000600000000000000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200" b="1" dirty="0">
                <a:latin typeface="Segoe Print" panose="02000600000000000000" pitchFamily="2" charset="0"/>
              </a:rPr>
              <a:t>szansa na zdjęcie obciążeń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200" b="1" dirty="0">
                <a:latin typeface="Segoe Print" panose="02000600000000000000" pitchFamily="2" charset="0"/>
              </a:rPr>
              <a:t>     z nauczycieli,</a:t>
            </a:r>
          </a:p>
          <a:p>
            <a:pPr marL="0" indent="0">
              <a:lnSpc>
                <a:spcPct val="170000"/>
              </a:lnSpc>
              <a:buNone/>
            </a:pPr>
            <a:endParaRPr lang="pl-PL" sz="2200" b="1" dirty="0">
              <a:latin typeface="Segoe Print" panose="02000600000000000000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200" b="1" dirty="0">
                <a:latin typeface="Segoe Print" panose="02000600000000000000" pitchFamily="2" charset="0"/>
              </a:rPr>
              <a:t>wywieranie większego wpływu na stymulację procesu uczenia się i procesu nauczania ,</a:t>
            </a:r>
          </a:p>
          <a:p>
            <a:pPr marL="0" indent="0">
              <a:lnSpc>
                <a:spcPct val="170000"/>
              </a:lnSpc>
              <a:buNone/>
            </a:pPr>
            <a:endParaRPr lang="pl-PL" sz="2200" b="1" dirty="0">
              <a:latin typeface="Segoe Print" panose="02000600000000000000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200" b="1" dirty="0">
                <a:latin typeface="Segoe Print" panose="02000600000000000000" pitchFamily="2" charset="0"/>
              </a:rPr>
              <a:t>stworzenie przyjaznego klimatu  w szkole.</a:t>
            </a:r>
          </a:p>
        </p:txBody>
      </p:sp>
    </p:spTree>
    <p:extLst>
      <p:ext uri="{BB962C8B-B14F-4D97-AF65-F5344CB8AC3E}">
        <p14:creationId xmlns:p14="http://schemas.microsoft.com/office/powerpoint/2010/main" val="427183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864096"/>
          </a:xfrm>
        </p:spPr>
        <p:txBody>
          <a:bodyPr>
            <a:noAutofit/>
          </a:bodyPr>
          <a:lstStyle/>
          <a:p>
            <a:pPr algn="l"/>
            <a:br>
              <a:rPr lang="pl-PL" sz="32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pl-PL" sz="32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pl-PL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World </a:t>
            </a:r>
            <a:r>
              <a:rPr lang="pl-PL" sz="32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Book</a:t>
            </a: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Day – podjęte działania:</a:t>
            </a:r>
            <a:br>
              <a:rPr lang="pl-PL" sz="32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</a:br>
            <a:br>
              <a:rPr lang="pl-PL" sz="3200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</a:br>
            <a:br>
              <a:rPr lang="pl-PL" sz="3200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</a:br>
            <a:br>
              <a:rPr lang="pl-PL" sz="1200" dirty="0">
                <a:solidFill>
                  <a:schemeClr val="bg2">
                    <a:lumMod val="50000"/>
                  </a:schemeClr>
                </a:solidFill>
              </a:rPr>
            </a:br>
            <a:endParaRPr lang="pl-PL" sz="1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135921" cy="2677565"/>
          </a:xfr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8472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900" b="1" dirty="0">
                <a:latin typeface="Segoe Print" panose="02000600000000000000" pitchFamily="2" charset="0"/>
              </a:rPr>
              <a:t>ulubiona postać książkowa </a:t>
            </a:r>
          </a:p>
          <a:p>
            <a:pPr marL="0" indent="0">
              <a:buNone/>
            </a:pPr>
            <a:r>
              <a:rPr lang="pl-PL" sz="1900" b="1" dirty="0">
                <a:latin typeface="Segoe Print" panose="02000600000000000000" pitchFamily="2" charset="0"/>
              </a:rPr>
              <a:t>    w wydaniu uczniów i pedagogów,</a:t>
            </a:r>
          </a:p>
          <a:p>
            <a:pPr marL="0" indent="0">
              <a:buNone/>
            </a:pPr>
            <a:endParaRPr lang="pl-PL" sz="1900" b="1" dirty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b="1" dirty="0">
                <a:latin typeface="Segoe Print" panose="02000600000000000000" pitchFamily="2" charset="0"/>
              </a:rPr>
              <a:t>sesja „Show and Tell”,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900" b="1" dirty="0">
              <a:latin typeface="Segoe Print" panose="02000600000000000000" pitchFamily="2" charset="0"/>
            </a:endParaRPr>
          </a:p>
          <a:p>
            <a:pPr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pl-PL" sz="1900" b="1" dirty="0">
                <a:latin typeface="Segoe Print" panose="02000600000000000000" pitchFamily="2" charset="0"/>
              </a:rPr>
              <a:t>projektowanie znaku książki lub okładki książki,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900" b="1" dirty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b="1" dirty="0">
                <a:latin typeface="Segoe Print" panose="02000600000000000000" pitchFamily="2" charset="0"/>
              </a:rPr>
              <a:t>pisanie opowiadań i rysowanie,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900" b="1" dirty="0">
              <a:latin typeface="Segoe Print" panose="02000600000000000000" pitchFamily="2" charset="0"/>
            </a:endParaRPr>
          </a:p>
          <a:p>
            <a:pPr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pl-PL" sz="1900" b="1" dirty="0">
                <a:latin typeface="Segoe Print" panose="02000600000000000000" pitchFamily="2" charset="0"/>
              </a:rPr>
              <a:t>ćwiczenie Drop </a:t>
            </a:r>
            <a:r>
              <a:rPr lang="pl-PL" sz="1900" b="1" dirty="0" err="1">
                <a:latin typeface="Segoe Print" panose="02000600000000000000" pitchFamily="2" charset="0"/>
              </a:rPr>
              <a:t>Everything</a:t>
            </a:r>
            <a:r>
              <a:rPr lang="pl-PL" sz="1900" b="1" dirty="0">
                <a:latin typeface="Segoe Print" panose="02000600000000000000" pitchFamily="2" charset="0"/>
              </a:rPr>
              <a:t> and Read (dla każdej klasy) – czas na swobodne czytanie,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900" b="1" dirty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b="1" dirty="0">
                <a:latin typeface="Segoe Print" panose="02000600000000000000" pitchFamily="2" charset="0"/>
              </a:rPr>
              <a:t>wirtualna sesja czytania</a:t>
            </a:r>
            <a:r>
              <a:rPr lang="pl-PL" sz="2400" b="1" dirty="0">
                <a:latin typeface="Segoe Print" panose="02000600000000000000" pitchFamily="2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66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World </a:t>
            </a:r>
            <a:r>
              <a:rPr lang="pl-PL" sz="36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Book</a:t>
            </a:r>
            <a:r>
              <a:rPr lang="pl-PL" sz="36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Day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4307"/>
            <a:ext cx="4038600" cy="351774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dirty="0">
                <a:latin typeface="Segoe Print" panose="02000600000000000000" pitchFamily="2" charset="0"/>
              </a:rPr>
              <a:t>Kompetencje zawodowe - </a:t>
            </a:r>
          </a:p>
          <a:p>
            <a:pPr marL="0" indent="0">
              <a:buNone/>
            </a:pPr>
            <a:r>
              <a:rPr lang="pl-PL" sz="2400" b="1" dirty="0">
                <a:latin typeface="Segoe Print" panose="02000600000000000000" pitchFamily="2" charset="0"/>
              </a:rPr>
              <a:t>zalety efektywnej nauki:</a:t>
            </a:r>
          </a:p>
          <a:p>
            <a:pPr marL="0" indent="0">
              <a:buNone/>
            </a:pPr>
            <a:endParaRPr lang="pl-PL" sz="2400" b="1" dirty="0">
              <a:latin typeface="Segoe Print" panose="02000600000000000000" pitchFamily="2" charset="0"/>
            </a:endParaRPr>
          </a:p>
          <a:p>
            <a:pPr>
              <a:lnSpc>
                <a:spcPts val="2280"/>
              </a:lnSpc>
              <a:buFont typeface="Wingdings" panose="05000000000000000000" pitchFamily="2" charset="2"/>
              <a:buChar char="Ø"/>
            </a:pPr>
            <a:r>
              <a:rPr lang="pl-PL" sz="1900" b="1" dirty="0">
                <a:latin typeface="Segoe Print" panose="02000600000000000000" pitchFamily="2" charset="0"/>
              </a:rPr>
              <a:t>wpływ na kształtowanie/ doskonalenie umiejętności większego zaangażowania uczniów  w proces nauki poprzez prezentację tematu w sposób interesujący </a:t>
            </a:r>
          </a:p>
          <a:p>
            <a:pPr marL="0" indent="0">
              <a:lnSpc>
                <a:spcPts val="2280"/>
              </a:lnSpc>
              <a:buNone/>
            </a:pPr>
            <a:r>
              <a:rPr lang="pl-PL" sz="1900" b="1" dirty="0">
                <a:latin typeface="Segoe Print" panose="02000600000000000000" pitchFamily="2" charset="0"/>
              </a:rPr>
              <a:t>    i atrakcyjny,</a:t>
            </a:r>
          </a:p>
          <a:p>
            <a:pPr marL="0" indent="0">
              <a:buNone/>
            </a:pPr>
            <a:endParaRPr lang="pl-PL" sz="2000" dirty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b="1" dirty="0">
                <a:latin typeface="Segoe Print" panose="02000600000000000000" pitchFamily="2" charset="0"/>
              </a:rPr>
              <a:t>odkrycie sposobu na dotarcie </a:t>
            </a:r>
          </a:p>
          <a:p>
            <a:pPr marL="0" indent="0">
              <a:buNone/>
            </a:pPr>
            <a:r>
              <a:rPr lang="pl-PL" sz="1900" b="1" dirty="0">
                <a:latin typeface="Segoe Print" panose="02000600000000000000" pitchFamily="2" charset="0"/>
              </a:rPr>
              <a:t>    do najbardziej wymagających </a:t>
            </a:r>
            <a:br>
              <a:rPr lang="pl-PL" sz="1900" b="1" dirty="0">
                <a:latin typeface="Segoe Print" panose="02000600000000000000" pitchFamily="2" charset="0"/>
              </a:rPr>
            </a:br>
            <a:r>
              <a:rPr lang="pl-PL" sz="1900" b="1" dirty="0">
                <a:latin typeface="Segoe Print" panose="02000600000000000000" pitchFamily="2" charset="0"/>
              </a:rPr>
              <a:t>    uczniów.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dirty="0"/>
          </a:p>
          <a:p>
            <a:pPr>
              <a:buFont typeface="Wingdings" panose="05000000000000000000" pitchFamily="2" charset="2"/>
              <a:buChar char="Ø"/>
            </a:pPr>
            <a:endParaRPr lang="pl-PL" sz="2000" b="1" dirty="0"/>
          </a:p>
          <a:p>
            <a:pPr>
              <a:buFont typeface="Wingdings" panose="05000000000000000000" pitchFamily="2" charset="2"/>
              <a:buChar char="Ø"/>
            </a:pP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4674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pl-PL" u="sng" dirty="0">
                <a:hlinkClick r:id="rId2"/>
              </a:rPr>
            </a:br>
            <a:r>
              <a:rPr lang="pl-PL" sz="40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Institute</a:t>
            </a:r>
            <a:r>
              <a:rPr lang="pl-PL" sz="4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Of </a:t>
            </a:r>
            <a:r>
              <a:rPr lang="pl-PL" sz="40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Tourism</a:t>
            </a:r>
            <a:r>
              <a:rPr lang="pl-PL" sz="40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pl-PL" sz="4000" b="1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Studies</a:t>
            </a:r>
            <a:endParaRPr lang="pl-PL" sz="4000" b="1" dirty="0">
              <a:solidFill>
                <a:schemeClr val="bg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latin typeface="Segoe Print" panose="02000600000000000000" pitchFamily="2" charset="0"/>
              </a:rPr>
              <a:t>To instytucja szkolnictwa wyższego kształcąc w zakresie branży: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latin typeface="Segoe Print" panose="02000600000000000000" pitchFamily="2" charset="0"/>
              </a:rPr>
              <a:t>turystycznej,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latin typeface="Segoe Print" panose="02000600000000000000" pitchFamily="2" charset="0"/>
              </a:rPr>
              <a:t>hotelarskiej,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latin typeface="Segoe Print" panose="02000600000000000000" pitchFamily="2" charset="0"/>
              </a:rPr>
              <a:t>gastronomicznej</a:t>
            </a:r>
            <a:r>
              <a:rPr lang="pl-PL" sz="2400" dirty="0">
                <a:latin typeface="Segoe Print" panose="02000600000000000000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latin typeface="Segoe Print" panose="02000600000000000000" pitchFamily="2" charset="0"/>
              </a:rPr>
              <a:t>Atuty: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latin typeface="Segoe Print" panose="02000600000000000000" pitchFamily="2" charset="0"/>
              </a:rPr>
              <a:t>kreatywność,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latin typeface="Segoe Print" panose="02000600000000000000" pitchFamily="2" charset="0"/>
              </a:rPr>
              <a:t>przedsiębiorczość,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latin typeface="Segoe Print" panose="02000600000000000000" pitchFamily="2" charset="0"/>
              </a:rPr>
              <a:t>rozwój,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latin typeface="Segoe Print" panose="02000600000000000000" pitchFamily="2" charset="0"/>
              </a:rPr>
              <a:t>innowacja.</a:t>
            </a:r>
          </a:p>
        </p:txBody>
      </p:sp>
    </p:spTree>
    <p:extLst>
      <p:ext uri="{BB962C8B-B14F-4D97-AF65-F5344CB8AC3E}">
        <p14:creationId xmlns:p14="http://schemas.microsoft.com/office/powerpoint/2010/main" val="73713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Zwiedzanie placówk</a:t>
            </a:r>
            <a:r>
              <a:rPr lang="pl-PL" sz="3200" b="1" dirty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(8.04.2022r.)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2856"/>
            <a:ext cx="3636457" cy="4009800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idx="4294967295"/>
          </p:nvPr>
        </p:nvSpPr>
        <p:spPr>
          <a:xfrm>
            <a:off x="395536" y="1340768"/>
            <a:ext cx="8207375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dirty="0">
                <a:latin typeface="Segoe Print" panose="02000600000000000000" pitchFamily="2" charset="0"/>
              </a:rPr>
              <a:t>Udział w warsztatach gastronomicznych.</a:t>
            </a:r>
          </a:p>
        </p:txBody>
      </p:sp>
    </p:spTree>
    <p:extLst>
      <p:ext uri="{BB962C8B-B14F-4D97-AF65-F5344CB8AC3E}">
        <p14:creationId xmlns:p14="http://schemas.microsoft.com/office/powerpoint/2010/main" val="25574335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899</Words>
  <Application>Microsoft Office PowerPoint</Application>
  <PresentationFormat>Pokaz na ekranie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Segoe Print</vt:lpstr>
      <vt:lpstr>Wingdings</vt:lpstr>
      <vt:lpstr>Motyw pakietu Office</vt:lpstr>
      <vt:lpstr>Kurs: „Budowanie mostów”</vt:lpstr>
      <vt:lpstr> Cel ogólne kursu </vt:lpstr>
      <vt:lpstr>Spotkanie z Panem Kennethem Vellą – dyrektorem  Mater Boni Consillii St Joseph School Paola</vt:lpstr>
      <vt:lpstr>Zwiedzanie placówki (4.04.2022r.)</vt:lpstr>
      <vt:lpstr>Zajęcia w sali multimedialnej</vt:lpstr>
      <vt:lpstr>   World Book Day – podjęte działania:    </vt:lpstr>
      <vt:lpstr>World Book Day</vt:lpstr>
      <vt:lpstr> Institute Of Tourism Studies</vt:lpstr>
      <vt:lpstr>Zwiedzanie placówki (8.04.2022r.)</vt:lpstr>
      <vt:lpstr>Udział w warsztatach gastronomicznych – zajęcia praktyczne ze wsparciem nauczyciela wspomagającego </vt:lpstr>
      <vt:lpstr>Mosty kulturowe…</vt:lpstr>
      <vt:lpstr>Malta - znaki szczególne</vt:lpstr>
      <vt:lpstr>Różnorodność…</vt:lpstr>
      <vt:lpstr>Architektura</vt:lpstr>
      <vt:lpstr>Poszerzanie horyzontów</vt:lpstr>
      <vt:lpstr>Roślinność </vt:lpstr>
      <vt:lpstr>Narzędzia przydatne w budowaniu mostów między rodzicami a szkołą. Czyli co zgłębiali uczestnicy kursu? </vt:lpstr>
      <vt:lpstr>Nowe metody komunikacji:  komunikacja bez przemocy (NVC – Nonviolent Communication)</vt:lpstr>
      <vt:lpstr>Nowe metody komunikacji:  zastosowanie metody Johna Enrighta w środowisku szkolnym </vt:lpstr>
      <vt:lpstr>Dlaczego warto zbudować dobre relacje  z rodzicami uczniów?</vt:lpstr>
      <vt:lpstr>Podsumowanie </vt:lpstr>
      <vt:lpstr>Korzyści wynikające z udziału w kursie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Kurs: „Budowanie mostów”</dc:title>
  <dc:creator>Użytkownik systemu Windows</dc:creator>
  <cp:lastModifiedBy>Alicja Świątkowska</cp:lastModifiedBy>
  <cp:revision>35</cp:revision>
  <dcterms:created xsi:type="dcterms:W3CDTF">2022-08-23T11:34:15Z</dcterms:created>
  <dcterms:modified xsi:type="dcterms:W3CDTF">2022-10-09T17:27:24Z</dcterms:modified>
</cp:coreProperties>
</file>