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28.09.2019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28.09.2019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28.09.2019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28.09.2019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28.09.2019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28.09.2019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28.09.2019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28.09.2019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28.09.2019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28.09.2019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28.09.2019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D17FA3B-C404-4317-B0BC-953931111309}" type="datetimeFigureOut">
              <a:rPr lang="pl-PL" smtClean="0"/>
              <a:t>28.09.2019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59632" y="692696"/>
            <a:ext cx="7406640" cy="1904232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POWER 2018/2019</a:t>
            </a:r>
            <a:br>
              <a:rPr lang="pl-PL" b="1" dirty="0" smtClean="0"/>
            </a:br>
            <a:r>
              <a:rPr lang="pl-PL" dirty="0" smtClean="0"/>
              <a:t>ZSB w Opolu – kompetencje kadry to sukces!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59632" y="3356992"/>
            <a:ext cx="7406640" cy="1752600"/>
          </a:xfrm>
        </p:spPr>
        <p:txBody>
          <a:bodyPr/>
          <a:lstStyle/>
          <a:p>
            <a:pPr algn="ctr"/>
            <a:r>
              <a:rPr lang="pl-PL" dirty="0" smtClean="0"/>
              <a:t>Projekt  realizowany  w  Zespole Szkół Budowlanych im. Papieża Jana Pawła II w Opolu w ramach Programu Operacyjnego Wiedza Edukacja Rozwój</a:t>
            </a:r>
          </a:p>
          <a:p>
            <a:pPr algn="ctr"/>
            <a:r>
              <a:rPr lang="pl-PL" dirty="0" smtClean="0"/>
              <a:t>1.09.2018 – 30.09.2019</a:t>
            </a: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5445224"/>
            <a:ext cx="5761355" cy="7378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03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F:\PROJEKTY 2018\POWER SE\Upowszechnianie Zakończenie Ewaluacja\Zdjęcia do prezentacji\Jedzenie\IMG-20190608-WA0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573" y="1772816"/>
            <a:ext cx="1923678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:\PROJEKTY 2018\POWER SE\Upowszechnianie Zakończenie Ewaluacja\Zdjęcia do prezentacji\Jedzenie\IMG-20190608-WA00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058" y="0"/>
            <a:ext cx="4299941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PROJEKTY 2018\POWER SE\Upowszechnianie Zakończenie Ewaluacja\Zdjęcia do prezentacji\Jedzenie\20190603_1806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2026"/>
            <a:ext cx="2716309" cy="459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:\PROJEKTY 2018\POWER SE\Upowszechnianie Zakończenie Ewaluacja\Zdjęcia do prezentacji\Jedzenie\IMG-20190602-WA0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20322" y="4293096"/>
            <a:ext cx="1923678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F:\PROJEKTY 2018\POWER SE\Upowszechnianie Zakończenie Ewaluacja\Zdjęcia do prezentacji\Jedzenie\IMG-20190605-WA00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004191"/>
            <a:ext cx="3208028" cy="191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F:\PROJEKTY 2018\POWER SE\Upowszechnianie Zakończenie Ewaluacja\Zdjęcia do prezentacji\Jedzenie\IMG-20190602-WA005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058" y="1916832"/>
            <a:ext cx="23762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716308" y="0"/>
            <a:ext cx="2863804" cy="5085184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K         J</a:t>
            </a:r>
            <a:br>
              <a:rPr lang="pl-PL" b="1" dirty="0" smtClean="0"/>
            </a:br>
            <a:r>
              <a:rPr lang="pl-PL" b="1" dirty="0" smtClean="0"/>
              <a:t>U        E</a:t>
            </a:r>
            <a:br>
              <a:rPr lang="pl-PL" b="1" dirty="0" smtClean="0"/>
            </a:br>
            <a:r>
              <a:rPr lang="pl-PL" b="1" dirty="0" smtClean="0"/>
              <a:t>L        D</a:t>
            </a:r>
            <a:br>
              <a:rPr lang="pl-PL" b="1" dirty="0" smtClean="0"/>
            </a:br>
            <a:r>
              <a:rPr lang="pl-PL" b="1" dirty="0" smtClean="0"/>
              <a:t>T        Z</a:t>
            </a:r>
            <a:br>
              <a:rPr lang="pl-PL" b="1" dirty="0" smtClean="0"/>
            </a:br>
            <a:r>
              <a:rPr lang="pl-PL" b="1" dirty="0" smtClean="0"/>
              <a:t>U        E</a:t>
            </a:r>
            <a:br>
              <a:rPr lang="pl-PL" b="1" dirty="0" smtClean="0"/>
            </a:br>
            <a:r>
              <a:rPr lang="pl-PL" b="1" dirty="0" smtClean="0"/>
              <a:t>R        N</a:t>
            </a:r>
            <a:br>
              <a:rPr lang="pl-PL" b="1" dirty="0" smtClean="0"/>
            </a:br>
            <a:r>
              <a:rPr lang="pl-PL" b="1" dirty="0" smtClean="0"/>
              <a:t>A         I </a:t>
            </a:r>
            <a:br>
              <a:rPr lang="pl-PL" b="1" dirty="0" smtClean="0"/>
            </a:br>
            <a:r>
              <a:rPr lang="pl-PL" b="1" dirty="0" smtClean="0"/>
              <a:t>           E</a:t>
            </a:r>
            <a:endParaRPr lang="pl-PL" b="1" dirty="0"/>
          </a:p>
        </p:txBody>
      </p:sp>
      <p:pic>
        <p:nvPicPr>
          <p:cNvPr id="8201" name="Picture 9" descr="F:\PROJEKTY 2018\POWER SE\Upowszechnianie Zakończenie Ewaluacja\Zdjęcia do prezentacji\Jedzenie\20190606_15065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20" y="4558094"/>
            <a:ext cx="2760328" cy="230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F:\PROJEKTY 2018\POWER SE\Upowszechnianie Zakończenie Ewaluacja\Zdjęcia do prezentacji\Jedzenie\IMG-20190606-WA004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058" y="5004191"/>
            <a:ext cx="2484276" cy="186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PROJEKTY 2018\POWER SE\Nabór I PRZYGOTOWANIA\Język hiszpański\Obrazy, mapy\hiszpania-rioja-400x42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035" y="553150"/>
            <a:ext cx="1085952" cy="114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PROJEKTY 2018\POWER SE\Nabór I PRZYGOTOWANIA\Język hiszpański\Obrazy, mapy\Jamon serrano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766" y="3801938"/>
            <a:ext cx="10715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PROJEKTY 2018\POWER SE\Nabór I PRZYGOTOWANIA\Język hiszpański\Obrazy, mapy\z8659800M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406" y="2060848"/>
            <a:ext cx="454282" cy="130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59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F:\PROJEKTY 2018\POWER SE\Upowszechnianie Zakończenie Ewaluacja\Zdjęcia do prezentacji\Zwiedzanie i relaks\IMG-20190603-WA0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362" y="3940400"/>
            <a:ext cx="3906011" cy="292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F:\PROJEKTY 2018\POWER SE\Upowszechnianie Zakończenie Ewaluacja\Zdjęcia do prezentacji\Zwiedzanie i relaks\20190607_0756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982"/>
            <a:ext cx="2869117" cy="215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F:\PROJEKTY 2018\POWER SE\Upowszechnianie Zakończenie Ewaluacja\Zdjęcia do prezentacji\Zwiedzanie i relaks\IMG-20190602-WA00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799" y="-18981"/>
            <a:ext cx="2869116" cy="215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F:\PROJEKTY 2018\POWER SE\Upowszechnianie Zakończenie Ewaluacja\Zdjęcia do prezentacji\Zwiedzanie i relaks\IMG-20190603-WA00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223" y="2569468"/>
            <a:ext cx="3402999" cy="191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F:\PROJEKTY 2018\POWER SE\Upowszechnianie Zakończenie Ewaluacja\Zdjęcia do prezentacji\Zwiedzanie i relaks\IMG-20190603-WA003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8432">
            <a:off x="3866436" y="2132856"/>
            <a:ext cx="2673297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1532712">
            <a:off x="2263781" y="4071531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ZWIEDZANIE - WALENCJA</a:t>
            </a:r>
            <a:endParaRPr lang="pl-PL" b="1" dirty="0"/>
          </a:p>
        </p:txBody>
      </p:sp>
      <p:pic>
        <p:nvPicPr>
          <p:cNvPr id="9219" name="Picture 3" descr="F:\PROJEKTY 2018\POWER SE\Upowszechnianie Zakończenie Ewaluacja\Zdjęcia do prezentacji\Zwiedzanie i relaks\IMG-20190603-WA001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042" y="0"/>
            <a:ext cx="3425958" cy="25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F:\PROJEKTY 2018\POWER SE\Upowszechnianie Zakończenie Ewaluacja\Zdjęcia do prezentacji\Zwiedzanie i relaks\20190603_17374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12851">
            <a:off x="103225" y="2167825"/>
            <a:ext cx="2662665" cy="199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PROJEKTY 2018\POWER SE\Upowszechnianie Zakończenie Ewaluacja\Zdjęcia do prezentacji\Zwiedzanie i relaks\20190605_111859(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989"/>
            <a:ext cx="2699792" cy="202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F:\PROJEKTY 2018\POWER SE\Upowszechnianie Zakończenie Ewaluacja\Zdjęcia do prezentacji\Zwiedzanie i relaks\20190605_1154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163">
            <a:off x="0" y="2009855"/>
            <a:ext cx="2180225" cy="163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PROJEKTY 2018\POWER SE\Upowszechnianie Zakończenie Ewaluacja\Zdjęcia do prezentacji\Zwiedzanie i relaks\20190608_1122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842" y="-14989"/>
            <a:ext cx="3055815" cy="229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PROJEKTY 2018\POWER SE\Upowszechnianie Zakończenie Ewaluacja\Zdjęcia do prezentacji\Zwiedzanie i relaks\20190608_1131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1734">
            <a:off x="2789266" y="155988"/>
            <a:ext cx="1513471" cy="113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PROJEKTY 2018\POWER SE\Upowszechnianie Zakończenie Ewaluacja\Zdjęcia do prezentacji\Zwiedzanie i relaks\20190608_1228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165759"/>
            <a:ext cx="7490792" cy="169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PROJEKTY 2018\POWER SE\Upowszechnianie Zakończenie Ewaluacja\Zdjęcia do prezentacji\Zwiedzanie i relaks\20190608_15114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25499">
            <a:off x="6666317" y="2630826"/>
            <a:ext cx="2831637" cy="212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PROJEKTY 2018\POWER SE\Upowszechnianie Zakończenie Ewaluacja\Zdjęcia do prezentacji\Zwiedzanie i relaks\20190608_15150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5035">
            <a:off x="-17365" y="3903172"/>
            <a:ext cx="192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PROJEKTY 2018\POWER SE\Upowszechnianie Zakończenie Ewaluacja\Zdjęcia do prezentacji\Zwiedzanie i relaks\20190608_11555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8370">
            <a:off x="4454812" y="130520"/>
            <a:ext cx="1754500" cy="131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20976170">
            <a:off x="2366724" y="1773343"/>
            <a:ext cx="4504544" cy="3010664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ALBUFERA</a:t>
            </a:r>
            <a:br>
              <a:rPr lang="pl-PL" b="1" dirty="0" smtClean="0"/>
            </a:br>
            <a:r>
              <a:rPr lang="pl-PL" b="1" dirty="0"/>
              <a:t>CUENCA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5400" b="1" dirty="0" smtClean="0"/>
              <a:t>ZWIEDZANIE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LA CIUDAD </a:t>
            </a:r>
            <a:br>
              <a:rPr lang="pl-PL" b="1" dirty="0" smtClean="0"/>
            </a:br>
            <a:r>
              <a:rPr lang="pl-PL" b="1" dirty="0" smtClean="0"/>
              <a:t>ENCANTADA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965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55776" y="2708920"/>
            <a:ext cx="428852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CZAS  WOLNY</a:t>
            </a:r>
            <a:b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ELAKS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F:\PROJEKTY 2018\POWER SE\Upowszechnianie Zakończenie Ewaluacja\Zdjęcia do prezentacji\Zwiedzanie i relaks\20190604_1814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6676">
            <a:off x="-78390" y="635328"/>
            <a:ext cx="2248501" cy="168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PROJEKTY 2018\POWER SE\Upowszechnianie Zakończenie Ewaluacja\Zdjęcia do prezentacji\Zwiedzanie i relaks\20190603_1103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4339">
            <a:off x="6518197" y="4731181"/>
            <a:ext cx="2437286" cy="182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PROJEKTY 2018\POWER SE\Upowszechnianie Zakończenie Ewaluacja\Zdjęcia do prezentacji\Zwiedzanie i relaks\20190604_2307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32916" y="2810820"/>
            <a:ext cx="2543391" cy="190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PROJEKTY 2018\POWER SE\Upowszechnianie Zakończenie Ewaluacja\Zdjęcia do prezentacji\Zwiedzanie i relaks\20190605_1153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922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PROJEKTY 2018\POWER SE\Upowszechnianie Zakończenie Ewaluacja\Zdjęcia do prezentacji\Zwiedzanie i relaks\IMG-20190602-WA003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0861">
            <a:off x="185008" y="5036287"/>
            <a:ext cx="2384385" cy="163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PROJEKTY 2018\POWER SE\Upowszechnianie Zakończenie Ewaluacja\Zdjęcia do prezentacji\Zwiedzanie i relaks\IMG-20190603-WA003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649" y="188639"/>
            <a:ext cx="3613189" cy="175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:\PROJEKTY 2018\POWER SE\Upowszechnianie Zakończenie Ewaluacja\Zdjęcia do prezentacji\Zwiedzanie i relaks\IMG-20190605-WA002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940" y="4574706"/>
            <a:ext cx="3953189" cy="191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:\PROJEKTY 2018\POWER SE\Upowszechnianie Zakończenie Ewaluacja\Zdjęcia do prezentacji\Zwiedzanie i relaks\IMG-20190605-WA002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998" y="1544374"/>
            <a:ext cx="1471605" cy="303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01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UPOWSZECHNIANIE</a:t>
            </a:r>
            <a:br>
              <a:rPr lang="pl-PL" b="1" dirty="0" smtClean="0"/>
            </a:br>
            <a:r>
              <a:rPr lang="pl-PL" b="1" dirty="0" smtClean="0"/>
              <a:t>I  EWALUACJA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41519" y="1477857"/>
            <a:ext cx="7498080" cy="5410200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pl-PL" dirty="0" smtClean="0"/>
              <a:t>Po powrocie ze stażu grupy dokonały ewaluacji swoich umiejętności poprzez:</a:t>
            </a:r>
          </a:p>
          <a:p>
            <a:r>
              <a:rPr lang="pl-PL" dirty="0"/>
              <a:t>s</a:t>
            </a:r>
            <a:r>
              <a:rPr lang="pl-PL" dirty="0" smtClean="0"/>
              <a:t>tworzenie planu wdrażania zdobytych umiejętności,</a:t>
            </a:r>
          </a:p>
          <a:p>
            <a:r>
              <a:rPr lang="pl-PL" dirty="0"/>
              <a:t>a</a:t>
            </a:r>
            <a:r>
              <a:rPr lang="pl-PL" dirty="0" smtClean="0"/>
              <a:t>nkiety,</a:t>
            </a:r>
          </a:p>
          <a:p>
            <a:r>
              <a:rPr lang="pl-PL" dirty="0"/>
              <a:t>u</a:t>
            </a:r>
            <a:r>
              <a:rPr lang="pl-PL" dirty="0" smtClean="0"/>
              <a:t>zupełnienie dzienniczków stażu,</a:t>
            </a:r>
          </a:p>
          <a:p>
            <a:r>
              <a:rPr lang="pl-PL" dirty="0"/>
              <a:t>p</a:t>
            </a:r>
            <a:r>
              <a:rPr lang="pl-PL" dirty="0" smtClean="0"/>
              <a:t>rzygotowanie prezentacji i programów pracy,</a:t>
            </a:r>
          </a:p>
          <a:p>
            <a:r>
              <a:rPr lang="pl-PL" dirty="0"/>
              <a:t>s</a:t>
            </a:r>
            <a:r>
              <a:rPr lang="pl-PL" dirty="0" smtClean="0"/>
              <a:t>tworzenie projektów i materiałów dydaktycznych,</a:t>
            </a:r>
          </a:p>
          <a:p>
            <a:r>
              <a:rPr lang="pl-PL" dirty="0"/>
              <a:t>w</a:t>
            </a:r>
            <a:r>
              <a:rPr lang="pl-PL" dirty="0" smtClean="0"/>
              <a:t>ypełnienie sprawozdań z pobytu na szkoleniu,</a:t>
            </a:r>
            <a:endParaRPr lang="pl-PL" dirty="0"/>
          </a:p>
        </p:txBody>
      </p:sp>
      <p:pic>
        <p:nvPicPr>
          <p:cNvPr id="3074" name="Picture 2" descr="F:\PROJEKTY 2018\POWER SE\Nabór I PRZYGOTOWANIA\Język hiszpański\Obrazy, mapy\6970123-flaga-hiszpanii-w-poa-aru-grafiki-komputerowe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691678" cy="126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PROJEKTY 2018\POWER SE\Nabór I PRZYGOTOWANIA\Język hiszpański\Obrazy, mapy\6970123-flaga-hiszpanii-w-poa-aru-grafiki-komputerowe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45789"/>
            <a:ext cx="1691678" cy="126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PROJEKTY 2018\POWER SE\Nabór I PRZYGOTOWANIA\Język hiszpański\Obrazy, mapy\6970123-flaga-hiszpanii-w-poa-aru-grafiki-komputerowe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52936"/>
            <a:ext cx="169168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PROJEKTY 2018\POWER SE\Nabór I PRZYGOTOWANIA\Język hiszpański\Obrazy, mapy\6970123-flaga-hiszpanii-w-poa-aru-grafiki-komputerowe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221088"/>
            <a:ext cx="169168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589241"/>
            <a:ext cx="1700772" cy="1273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15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940152" y="274320"/>
            <a:ext cx="2993536" cy="1143000"/>
          </a:xfrm>
        </p:spPr>
        <p:txBody>
          <a:bodyPr/>
          <a:lstStyle/>
          <a:p>
            <a:r>
              <a:rPr lang="pl-PL" dirty="0" smtClean="0"/>
              <a:t>PRZYKŁAD</a:t>
            </a:r>
            <a:endParaRPr lang="pl-PL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504693"/>
              </p:ext>
            </p:extLst>
          </p:nvPr>
        </p:nvGraphicFramePr>
        <p:xfrm>
          <a:off x="251521" y="260648"/>
          <a:ext cx="5603623" cy="63588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830"/>
                <a:gridCol w="1810289"/>
                <a:gridCol w="3468504"/>
              </a:tblGrid>
              <a:tr h="3853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Lp.</a:t>
                      </a:r>
                      <a:endParaRPr lang="pl-P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Umiejętność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Plan wykorzystania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</a:tr>
              <a:tr h="5780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1.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Aplikacje </a:t>
                      </a:r>
                      <a:r>
                        <a:rPr lang="pl-PL" sz="900">
                          <a:effectLst/>
                        </a:rPr>
                        <a:t>Snapseed</a:t>
                      </a:r>
                      <a:r>
                        <a:rPr lang="pl-PL" sz="1000">
                          <a:effectLst/>
                        </a:rPr>
                        <a:t> i Photo Grid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Edycja i kolaże zdjęć do prezentacji projektu POWER oraz stworzenie kolażu zdjęć prezentujących specjały kuchni hiszpańskiej (do projektu Bliżej Hiszpanii).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</a:tr>
              <a:tr h="385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2.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Aplikacja iMovie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Współtworzenie filmu promującego działania szkoły, w tym działania projektowe POWER.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</a:tr>
              <a:tr h="385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3. 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Program Wordpress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Samodzielne tworzenie strony projektu POWER, podporządkowanej stronie głównej szkoły.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</a:tr>
              <a:tr h="385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4.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Platforma Moodle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Korzystanie z platformy Moodle w celu doskonalenia umiejętności egzaminatora języka polskiego.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</a:tr>
              <a:tr h="385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5.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E -learning i blended learning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Korzystanie z kursów doskonalących prowadzonych metodą e-learningu.</a:t>
                      </a:r>
                      <a:endParaRPr lang="pl-P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</a:tr>
              <a:tr h="385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6. 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Facebook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Stworzenie grupy społecznościowej na Fb, związanej z projektami ZSB.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</a:tr>
              <a:tr h="385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7.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Google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Wykorzystanie zasobów dysku Googla dla wzbogacania zajęć z języka polskiego.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</a:tr>
              <a:tr h="9634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8.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Aplikacja CodeQR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Kodowanie treści z języka polskiego oraz języka polskiego jako obcego – w celu zwiększenia zainteresowania lekcją oraz wykorzystania treści internetowych dla samodzielnego poszukiwania informacji przez uczniów (scenariusz lekcji)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</a:tr>
              <a:tr h="7707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9.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Aplikacja Learning App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Tworzenie materiałów dydaktycznych z języka polskiego jako obcego – wykorzystanie filmów z zadaniami dla poprawności gramatycznej oraz wzbogacenia słownictwa uczniów (scenariusz lekcji).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</a:tr>
              <a:tr h="5780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10.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Aplikacja Quizlet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Tworzenie materiałów dydaktycznych z języka polskiego i języka polskiego jako obcego – budowanie testów wiedzy i umiejętności (testy).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</a:tr>
              <a:tr h="7707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11.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Efekt kursu: zwiększenie zainteresowania nowoczesnymi technologiami 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Wzięcie udziału w dodatkowych kursach obsługi aplikacji dydaktycznych (kurs obsługi aplikacji Operon 45)</a:t>
                      </a:r>
                      <a:endParaRPr lang="pl-PL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/>
                </a:tc>
              </a:tr>
            </a:tbl>
          </a:graphicData>
        </a:graphic>
      </p:graphicFrame>
      <p:pic>
        <p:nvPicPr>
          <p:cNvPr id="4097" name="Picture 1" descr="F:\PROJEKTY 2018\POWER SE\Nabór I PRZYGOTOWANIA\Język hiszpański\Obrazy, mapy\can-stock-photo_csp110302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196752"/>
            <a:ext cx="2133599" cy="191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F:\PROJEKTY 2018\POWER SE\Nabór I PRZYGOTOWANIA\Język hiszpański\Obrazy, mapy\can-stock-photo_csp110302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24944"/>
            <a:ext cx="2133599" cy="191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 descr="F:\PROJEKTY 2018\POWER SE\Nabór I PRZYGOTOWANIA\Język hiszpański\Obrazy, mapy\can-stock-photo_csp110302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943" y="4700215"/>
            <a:ext cx="2133599" cy="191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21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779357"/>
            <a:ext cx="7498080" cy="1143000"/>
          </a:xfrm>
        </p:spPr>
        <p:txBody>
          <a:bodyPr/>
          <a:lstStyle/>
          <a:p>
            <a:r>
              <a:rPr lang="pl-PL" b="1" dirty="0" smtClean="0"/>
              <a:t>Cele  projektu: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90775" y="3454280"/>
            <a:ext cx="7498080" cy="2531368"/>
          </a:xfrm>
        </p:spPr>
        <p:txBody>
          <a:bodyPr/>
          <a:lstStyle/>
          <a:p>
            <a:r>
              <a:rPr lang="pl-PL" dirty="0"/>
              <a:t>p</a:t>
            </a:r>
            <a:r>
              <a:rPr lang="pl-PL" dirty="0" smtClean="0"/>
              <a:t>oszerzenie umiejętności zawodowych</a:t>
            </a:r>
          </a:p>
          <a:p>
            <a:r>
              <a:rPr lang="pl-PL" dirty="0"/>
              <a:t>p</a:t>
            </a:r>
            <a:r>
              <a:rPr lang="pl-PL" dirty="0" smtClean="0"/>
              <a:t>ogłębienie kompetencji językowych</a:t>
            </a:r>
          </a:p>
          <a:p>
            <a:r>
              <a:rPr lang="pl-PL" dirty="0"/>
              <a:t>r</a:t>
            </a:r>
            <a:r>
              <a:rPr lang="pl-PL" dirty="0" smtClean="0"/>
              <a:t>ozwój umiejętności personalnych </a:t>
            </a:r>
          </a:p>
          <a:p>
            <a:pPr marL="82296" indent="0">
              <a:buNone/>
            </a:pPr>
            <a:r>
              <a:rPr lang="pl-PL" dirty="0" smtClean="0"/>
              <a:t>   i międzykulturowych</a:t>
            </a:r>
            <a:endParaRPr lang="pl-PL" dirty="0"/>
          </a:p>
        </p:txBody>
      </p:sp>
      <p:pic>
        <p:nvPicPr>
          <p:cNvPr id="1026" name="Picture 2" descr="F:\PROJEKTY 2018\POWER SE\Upowszechnianie Zakończenie Ewaluacja\Zdjęcia do prezentacji\Zwiedzanie i relaks\20190608_1328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795" y="292342"/>
            <a:ext cx="3990189" cy="299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PROJEKTY 2018\POWER SE\Nabór I PRZYGOTOWANIA\Język hiszpański\Obrazy, mapy\atrakcje-turystycz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620" y="4500677"/>
            <a:ext cx="1581380" cy="151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PROJEKTY 2018\POWER SE\Nabór I PRZYGOTOWANIA\Język hiszpański\Obrazy, mapy\atrakcje-turystycz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8"/>
            <a:ext cx="1863575" cy="17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PROJEKTY 2018\POWER SE\Nabór I PRZYGOTOWANIA\Język hiszpański\Obrazy, mapy\atrakcje-turystycz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791441"/>
            <a:ext cx="1098355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7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0641" y="3290637"/>
            <a:ext cx="392848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Etapy  projektu</a:t>
            </a:r>
            <a:r>
              <a:rPr lang="pl-PL" dirty="0" smtClean="0"/>
              <a:t>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31640" y="4365104"/>
            <a:ext cx="7498080" cy="2304256"/>
          </a:xfrm>
        </p:spPr>
        <p:txBody>
          <a:bodyPr/>
          <a:lstStyle/>
          <a:p>
            <a:pPr marL="596646" indent="-514350">
              <a:buAutoNum type="arabicPeriod"/>
            </a:pPr>
            <a:r>
              <a:rPr lang="pl-PL" dirty="0" smtClean="0"/>
              <a:t>Zajęcia przygotowawcze z języka angielskiego i hiszpańskiego.</a:t>
            </a:r>
          </a:p>
          <a:p>
            <a:pPr marL="596646" indent="-514350">
              <a:buAutoNum type="arabicPeriod"/>
            </a:pPr>
            <a:r>
              <a:rPr lang="pl-PL" dirty="0" smtClean="0"/>
              <a:t>Kursy w Walencji – 2-9.06.2019</a:t>
            </a:r>
          </a:p>
          <a:p>
            <a:pPr marL="596646" indent="-514350">
              <a:buAutoNum type="arabicPeriod"/>
            </a:pPr>
            <a:r>
              <a:rPr lang="pl-PL" dirty="0" smtClean="0"/>
              <a:t>Upowszechnianie i ewaluacja projektu</a:t>
            </a:r>
            <a:endParaRPr lang="pl-PL" dirty="0"/>
          </a:p>
        </p:txBody>
      </p:sp>
      <p:pic>
        <p:nvPicPr>
          <p:cNvPr id="2050" name="Picture 2" descr="F:\PROJEKTY 2018\POWER SE\Upowszechnianie Zakończenie Ewaluacja\Zdjęcia do prezentacji\Zwiedzanie i relaks\IMG-20190603-WA00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1265"/>
            <a:ext cx="5474274" cy="307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7575"/>
            <a:ext cx="1865313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F:\PROJEKTY 2018\POWER SE\Nabór I PRZYGOTOWANIA\Język hiszpański\Obrazy, mapy\atrakcje-turystycz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246" y="4437112"/>
            <a:ext cx="1098355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PROJEKTY 2018\POWER SE\Nabór I PRZYGOTOWANIA\Język hiszpański\Obrazy, mapy\atrakcje-turystycz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645" y="1124744"/>
            <a:ext cx="1098355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06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PROJEKTY 2018\POWER SE\Nabór I PRZYGOTOWANIA\Język hiszpański\Obrazy, mapy\atrakcje-turystycz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577"/>
            <a:ext cx="3859056" cy="369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PROJEKTY 2018\POWER SE\Upowszechnianie Zakończenie Ewaluacja\Zdjęcia do prezentacji\Zwiedzanie i relaks\IMG-20190609-WA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22" y="4787353"/>
            <a:ext cx="4263880" cy="207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86168" y="2060848"/>
            <a:ext cx="5657832" cy="4464496"/>
          </a:xfrm>
        </p:spPr>
        <p:txBody>
          <a:bodyPr/>
          <a:lstStyle/>
          <a:p>
            <a:pPr marL="82296" indent="0" algn="ctr">
              <a:buNone/>
            </a:pPr>
            <a:r>
              <a:rPr lang="pl-PL" dirty="0" smtClean="0"/>
              <a:t>Celem wyjazdu były przede wszystkim szkolenia, ale równie ważne było posługiwanie się językiem obcym, poznanie hiszpańskiej kultury oraz zdobywanie doświadczeń środowisku międzynarodowym.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29528" y="13905"/>
            <a:ext cx="6593936" cy="1714202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effectLst/>
              </a:rPr>
              <a:t>HISZPANIA – WALENCJA</a:t>
            </a:r>
            <a:r>
              <a:rPr lang="pl-PL" dirty="0" smtClean="0">
                <a:effectLst/>
              </a:rPr>
              <a:t/>
            </a:r>
            <a:br>
              <a:rPr lang="pl-PL" dirty="0" smtClean="0">
                <a:effectLst/>
              </a:rPr>
            </a:br>
            <a:r>
              <a:rPr lang="pl-PL" dirty="0" smtClean="0">
                <a:effectLst/>
              </a:rPr>
              <a:t>2-9.06.2019 r. </a:t>
            </a:r>
            <a:endParaRPr lang="pl-PL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5425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PROJEKTY 2018\POWER SE\Upowszechnianie Zakończenie Ewaluacja\Zdjęcia do prezentacji\Kursy\20190604_1051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54382" y="2834850"/>
            <a:ext cx="2159563" cy="161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PROJEKTY 2018\POWER SE\Upowszechnianie Zakończenie Ewaluacja\Zdjęcia do prezentacji\Grupy\szefows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611893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87824" y="260648"/>
            <a:ext cx="6156175" cy="2736304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/>
              <a:t>KURS  1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„</a:t>
            </a:r>
            <a:r>
              <a:rPr lang="pl-PL" dirty="0" smtClean="0">
                <a:effectLst/>
              </a:rPr>
              <a:t>Zwalczanie i zapobieganie przedwczesnemu kończeniu nauki”</a:t>
            </a:r>
            <a:endParaRPr lang="pl-PL" dirty="0"/>
          </a:p>
        </p:txBody>
      </p:sp>
      <p:pic>
        <p:nvPicPr>
          <p:cNvPr id="2053" name="Picture 5" descr="F:\PROJEKTY 2018\POWER SE\Upowszechnianie Zakończenie Ewaluacja\Zdjęcia do prezentacji\Grupy\szefowska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266" y="4581128"/>
            <a:ext cx="3051936" cy="228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108520" y="3030488"/>
            <a:ext cx="6873385" cy="3827512"/>
          </a:xfrm>
        </p:spPr>
        <p:txBody>
          <a:bodyPr>
            <a:normAutofit lnSpcReduction="10000"/>
          </a:bodyPr>
          <a:lstStyle/>
          <a:p>
            <a:r>
              <a:rPr lang="pl-PL" sz="2000" dirty="0" smtClean="0"/>
              <a:t>rozpoznawanie </a:t>
            </a:r>
            <a:r>
              <a:rPr lang="pl-PL" sz="2000" dirty="0"/>
              <a:t>i </a:t>
            </a:r>
            <a:r>
              <a:rPr lang="pl-PL" sz="2000" dirty="0" smtClean="0"/>
              <a:t>rozumienie </a:t>
            </a:r>
            <a:r>
              <a:rPr lang="pl-PL" sz="2000" dirty="0"/>
              <a:t>głównych czynników prowadzących do porzucenia </a:t>
            </a:r>
            <a:r>
              <a:rPr lang="pl-PL" sz="2000" dirty="0" smtClean="0"/>
              <a:t>szkoły,</a:t>
            </a:r>
          </a:p>
          <a:p>
            <a:r>
              <a:rPr lang="pl-PL" sz="2000" dirty="0"/>
              <a:t>skuteczne wykorzystanie technologii informacyjno-komunikacyjnych i nowych technologii w </a:t>
            </a:r>
            <a:r>
              <a:rPr lang="pl-PL" sz="2000" dirty="0" smtClean="0"/>
              <a:t>celu </a:t>
            </a:r>
            <a:r>
              <a:rPr lang="pl-PL" sz="2000" dirty="0"/>
              <a:t>angażowania </a:t>
            </a:r>
            <a:r>
              <a:rPr lang="pl-PL" sz="2000" dirty="0" smtClean="0"/>
              <a:t>uczniów i zapobiegania </a:t>
            </a:r>
            <a:r>
              <a:rPr lang="pl-PL" sz="2000" dirty="0"/>
              <a:t>porzucaniu </a:t>
            </a:r>
            <a:r>
              <a:rPr lang="pl-PL" sz="2000" dirty="0" smtClean="0"/>
              <a:t>szkoły,</a:t>
            </a:r>
          </a:p>
          <a:p>
            <a:r>
              <a:rPr lang="pl-PL" sz="2000" dirty="0"/>
              <a:t>uczenie się oparte na projektach </a:t>
            </a:r>
            <a:r>
              <a:rPr lang="pl-PL" sz="2000" dirty="0" smtClean="0"/>
              <a:t>problemowych,</a:t>
            </a:r>
          </a:p>
          <a:p>
            <a:r>
              <a:rPr lang="pl-PL" sz="2000" dirty="0" smtClean="0"/>
              <a:t>zaangażowanie </a:t>
            </a:r>
            <a:r>
              <a:rPr lang="pl-PL" sz="2000" dirty="0"/>
              <a:t>rodziców: </a:t>
            </a:r>
            <a:r>
              <a:rPr lang="pl-PL" sz="2000" dirty="0" smtClean="0"/>
              <a:t>holistyczny </a:t>
            </a:r>
            <a:r>
              <a:rPr lang="pl-PL" sz="2000" dirty="0"/>
              <a:t>i </a:t>
            </a:r>
            <a:r>
              <a:rPr lang="pl-PL" sz="2000" dirty="0" smtClean="0"/>
              <a:t>systemowy </a:t>
            </a:r>
            <a:r>
              <a:rPr lang="pl-PL" sz="2000" dirty="0"/>
              <a:t>dialog </a:t>
            </a:r>
            <a:r>
              <a:rPr lang="pl-PL" sz="2000" dirty="0" smtClean="0"/>
              <a:t>       z </a:t>
            </a:r>
            <a:r>
              <a:rPr lang="pl-PL" sz="2000" dirty="0"/>
              <a:t>rodzicami w celu zapobiegania przedwczesnemu kończeniu </a:t>
            </a:r>
            <a:r>
              <a:rPr lang="pl-PL" sz="2000" dirty="0" smtClean="0"/>
              <a:t>nauki,</a:t>
            </a:r>
          </a:p>
          <a:p>
            <a:r>
              <a:rPr lang="pl-PL" sz="2000" dirty="0"/>
              <a:t>p</a:t>
            </a:r>
            <a:r>
              <a:rPr lang="pl-PL" sz="2000" dirty="0" smtClean="0"/>
              <a:t>odejście </a:t>
            </a:r>
            <a:r>
              <a:rPr lang="pl-PL" sz="2000" dirty="0"/>
              <a:t>do zarządzania szkołą: wyjście poza tymczasowe </a:t>
            </a:r>
            <a:r>
              <a:rPr lang="pl-PL" sz="2000" dirty="0" smtClean="0"/>
              <a:t>    i </a:t>
            </a:r>
            <a:r>
              <a:rPr lang="pl-PL" sz="2000" dirty="0"/>
              <a:t>izolowane środki do strategicznego i całościowego „podejścia szkolnego</a:t>
            </a:r>
            <a:r>
              <a:rPr lang="pl-PL" sz="2000" dirty="0" smtClean="0"/>
              <a:t>”,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770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602940"/>
            <a:ext cx="43204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KURS  2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„</a:t>
            </a:r>
            <a:r>
              <a:rPr lang="es-ES" sz="4400" dirty="0" smtClean="0">
                <a:effectLst/>
              </a:rPr>
              <a:t>Nauczyciel</a:t>
            </a:r>
            <a:r>
              <a:rPr lang="es-ES" dirty="0" smtClean="0">
                <a:effectLst/>
              </a:rPr>
              <a:t> </a:t>
            </a:r>
            <a:r>
              <a:rPr lang="es-ES" dirty="0">
                <a:effectLst/>
              </a:rPr>
              <a:t>– mentor i </a:t>
            </a:r>
            <a:r>
              <a:rPr lang="es-ES" dirty="0" smtClean="0">
                <a:effectLst/>
              </a:rPr>
              <a:t>coach</a:t>
            </a:r>
            <a:r>
              <a:rPr lang="pl-PL" dirty="0" smtClean="0">
                <a:effectLst/>
              </a:rPr>
              <a:t>”</a:t>
            </a:r>
            <a:endParaRPr lang="pl-PL" dirty="0"/>
          </a:p>
        </p:txBody>
      </p:sp>
      <p:pic>
        <p:nvPicPr>
          <p:cNvPr id="2050" name="Picture 2" descr="F:\PROJEKTY 2018\POWER SE\Upowszechnianie Zakończenie Ewaluacja\Zdjęcia do prezentacji\Kursy\20190604_1052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071" y="4509120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PROJEKTY 2018\POWER SE\Upowszechnianie Zakończenie Ewaluacja\Zdjęcia do prezentacji\Kursy\20190606_1258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072" y="0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PROJEKTY 2018\POWER SE\Upowszechnianie Zakończenie Ewaluacja\Zdjęcia do prezentacji\Kursy\20190606_1136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071" y="2160240"/>
            <a:ext cx="3131839" cy="234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PROJEKTY 2018\POWER SE\Upowszechnianie Zakończenie Ewaluacja\Zdjęcia do prezentacji\Grupy\Ment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025685"/>
            <a:ext cx="2124236" cy="283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08559" y="2303837"/>
            <a:ext cx="4608512" cy="4608512"/>
          </a:xfrm>
        </p:spPr>
        <p:txBody>
          <a:bodyPr>
            <a:normAutofit/>
          </a:bodyPr>
          <a:lstStyle/>
          <a:p>
            <a:r>
              <a:rPr lang="pl-PL" sz="2000" dirty="0"/>
              <a:t>p</a:t>
            </a:r>
            <a:r>
              <a:rPr lang="pl-PL" sz="2000" dirty="0" smtClean="0"/>
              <a:t>oznanie tendencji rozwojowych „coachingu”, mentoringu,</a:t>
            </a:r>
          </a:p>
          <a:p>
            <a:r>
              <a:rPr lang="pl-PL" sz="2000" dirty="0"/>
              <a:t>r</a:t>
            </a:r>
            <a:r>
              <a:rPr lang="pl-PL" sz="2000" dirty="0" smtClean="0"/>
              <a:t>ozwijanie własnej/uczniowskiej inteligencji emocjonalnej,</a:t>
            </a:r>
          </a:p>
          <a:p>
            <a:r>
              <a:rPr lang="es-ES" sz="2000" dirty="0" smtClean="0"/>
              <a:t>narzędzi</a:t>
            </a:r>
            <a:r>
              <a:rPr lang="pl-PL" sz="2000" dirty="0" smtClean="0"/>
              <a:t>a</a:t>
            </a:r>
            <a:r>
              <a:rPr lang="es-ES" sz="2000" dirty="0" smtClean="0"/>
              <a:t> </a:t>
            </a:r>
            <a:r>
              <a:rPr lang="es-ES" sz="2000" dirty="0"/>
              <a:t>i </a:t>
            </a:r>
            <a:r>
              <a:rPr lang="es-ES" sz="2000" dirty="0" smtClean="0"/>
              <a:t>strategi</a:t>
            </a:r>
            <a:r>
              <a:rPr lang="pl-PL" sz="2000" dirty="0" smtClean="0"/>
              <a:t>e</a:t>
            </a:r>
            <a:r>
              <a:rPr lang="es-ES" sz="2000" dirty="0" smtClean="0"/>
              <a:t> </a:t>
            </a:r>
            <a:r>
              <a:rPr lang="pl-PL" sz="2000" dirty="0" smtClean="0"/>
              <a:t>„</a:t>
            </a:r>
            <a:r>
              <a:rPr lang="es-ES" sz="2000" dirty="0" smtClean="0"/>
              <a:t>coachingow</a:t>
            </a:r>
            <a:r>
              <a:rPr lang="pl-PL" sz="2000" dirty="0" smtClean="0"/>
              <a:t>e”</a:t>
            </a:r>
            <a:r>
              <a:rPr lang="es-ES" sz="2000" dirty="0" smtClean="0"/>
              <a:t> </a:t>
            </a:r>
            <a:r>
              <a:rPr lang="es-ES" sz="2000" dirty="0"/>
              <a:t>w celu wspierania i intensyfikacji pracy nad nastawieniem do </a:t>
            </a:r>
            <a:r>
              <a:rPr lang="es-ES" sz="2000" dirty="0" smtClean="0"/>
              <a:t>nauki</a:t>
            </a:r>
            <a:r>
              <a:rPr lang="pl-PL" sz="2000" dirty="0" smtClean="0"/>
              <a:t>,</a:t>
            </a:r>
          </a:p>
          <a:p>
            <a:r>
              <a:rPr lang="pl-PL" sz="2000" dirty="0"/>
              <a:t>m</a:t>
            </a:r>
            <a:r>
              <a:rPr lang="pl-PL" sz="2000" dirty="0" smtClean="0"/>
              <a:t>etoda projektu jako skuteczny środek wspomagania i aktywizacji nauki uczniów,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76800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PROJEKTY 2018\POWER SE\Upowszechnianie Zakończenie Ewaluacja\Zdjęcia do prezentacji\Kursy\20190604_1005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4908447"/>
            <a:ext cx="2599403" cy="194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PROJEKTY 2018\POWER SE\Upowszechnianie Zakończenie Ewaluacja\Zdjęcia do prezentacji\Kursy\20190604_1007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2348880"/>
            <a:ext cx="2599403" cy="217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PROJEKTY 2018\POWER SE\Upowszechnianie Zakończenie Ewaluacja\Zdjęcia do prezentacji\Kursy\20190604_1006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1147" cy="193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PROJEKTY 2018\POWER SE\Upowszechnianie Zakończenie Ewaluacja\Zdjęcia do prezentacji\Grupy\ICT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66" y="902273"/>
            <a:ext cx="1808441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11760" y="3212976"/>
            <a:ext cx="5657832" cy="3816424"/>
          </a:xfrm>
        </p:spPr>
        <p:txBody>
          <a:bodyPr>
            <a:normAutofit lnSpcReduction="10000"/>
          </a:bodyPr>
          <a:lstStyle/>
          <a:p>
            <a:pPr>
              <a:lnSpc>
                <a:spcPct val="95000"/>
              </a:lnSpc>
            </a:pPr>
            <a:r>
              <a:rPr lang="pl-PL" altLang="pl-PL" sz="2000" dirty="0" smtClean="0">
                <a:solidFill>
                  <a:srgbClr val="000000"/>
                </a:solidFill>
                <a:latin typeface="Gill Sans MT" panose="020B0502020104020203" pitchFamily="34" charset="-18"/>
                <a:cs typeface="Times New Roman" pitchFamily="16" charset="0"/>
              </a:rPr>
              <a:t>poznanie </a:t>
            </a:r>
            <a:r>
              <a:rPr lang="pl-PL" altLang="pl-PL" sz="2000" dirty="0">
                <a:solidFill>
                  <a:srgbClr val="000000"/>
                </a:solidFill>
                <a:latin typeface="Gill Sans MT" panose="020B0502020104020203" pitchFamily="34" charset="-18"/>
                <a:cs typeface="Times New Roman" pitchFamily="16" charset="0"/>
              </a:rPr>
              <a:t>aplikacji służących unowocześnianiu i uatrakcyjnianiu zajęć dydaktycznych</a:t>
            </a:r>
            <a:r>
              <a:rPr lang="pl-PL" altLang="pl-PL" sz="2000" dirty="0" smtClean="0">
                <a:solidFill>
                  <a:srgbClr val="000000"/>
                </a:solidFill>
                <a:latin typeface="Gill Sans MT" panose="020B0502020104020203" pitchFamily="34" charset="-18"/>
                <a:cs typeface="Times New Roman" pitchFamily="16" charset="0"/>
              </a:rPr>
              <a:t>,</a:t>
            </a:r>
          </a:p>
          <a:p>
            <a:pPr>
              <a:lnSpc>
                <a:spcPct val="95000"/>
              </a:lnSpc>
            </a:pPr>
            <a:r>
              <a:rPr lang="pl-PL" altLang="pl-PL" sz="2000" dirty="0">
                <a:latin typeface="Gill Sans MT" panose="020B0502020104020203" pitchFamily="34" charset="-18"/>
                <a:ea typeface="MS Gothic" charset="-128"/>
                <a:cs typeface="Times New Roman" pitchFamily="16" charset="0"/>
              </a:rPr>
              <a:t>przegląd najważniejszych technologii informacyjnych mogących służyć jako wsparcie w dydaktyce,</a:t>
            </a:r>
          </a:p>
          <a:p>
            <a:pPr>
              <a:lnSpc>
                <a:spcPct val="95000"/>
              </a:lnSpc>
            </a:pPr>
            <a:r>
              <a:rPr lang="pl-PL" altLang="pl-PL" sz="2000" dirty="0">
                <a:latin typeface="Gill Sans MT" panose="020B0502020104020203" pitchFamily="34" charset="-18"/>
                <a:ea typeface="MS Gothic" charset="-128"/>
                <a:cs typeface="Times New Roman" pitchFamily="16" charset="0"/>
              </a:rPr>
              <a:t>zdobycie umiejętności projektowania stron internetowych, bloga</a:t>
            </a:r>
            <a:r>
              <a:rPr lang="pl-PL" altLang="pl-PL" sz="2000" dirty="0" smtClean="0">
                <a:latin typeface="Gill Sans MT" panose="020B0502020104020203" pitchFamily="34" charset="-18"/>
                <a:ea typeface="MS Gothic" charset="-128"/>
                <a:cs typeface="Times New Roman" pitchFamily="16" charset="0"/>
              </a:rPr>
              <a:t>,</a:t>
            </a:r>
            <a:endParaRPr lang="pl-PL" altLang="pl-PL" sz="2000" dirty="0">
              <a:solidFill>
                <a:srgbClr val="000000"/>
              </a:solidFill>
              <a:latin typeface="Gill Sans MT" panose="020B0502020104020203" pitchFamily="34" charset="-18"/>
              <a:cs typeface="Times New Roman" pitchFamily="16" charset="0"/>
            </a:endParaRPr>
          </a:p>
          <a:p>
            <a:pPr>
              <a:lnSpc>
                <a:spcPct val="95000"/>
              </a:lnSpc>
            </a:pPr>
            <a:r>
              <a:rPr lang="pl-PL" altLang="pl-PL" sz="2000" dirty="0">
                <a:solidFill>
                  <a:srgbClr val="000000"/>
                </a:solidFill>
                <a:latin typeface="Gill Sans MT" panose="020B0502020104020203" pitchFamily="34" charset="-18"/>
                <a:cs typeface="Times New Roman" pitchFamily="16" charset="0"/>
              </a:rPr>
              <a:t>poznanie możliwości dysku Google, platform e-learningowych, </a:t>
            </a:r>
            <a:r>
              <a:rPr lang="pl-PL" altLang="pl-PL" sz="2000" dirty="0" err="1">
                <a:solidFill>
                  <a:srgbClr val="000000"/>
                </a:solidFill>
                <a:latin typeface="Gill Sans MT" panose="020B0502020104020203" pitchFamily="34" charset="-18"/>
                <a:cs typeface="Times New Roman" pitchFamily="16" charset="0"/>
              </a:rPr>
              <a:t>blended</a:t>
            </a:r>
            <a:r>
              <a:rPr lang="pl-PL" altLang="pl-PL" sz="2000" dirty="0">
                <a:solidFill>
                  <a:srgbClr val="000000"/>
                </a:solidFill>
                <a:latin typeface="Gill Sans MT" panose="020B0502020104020203" pitchFamily="34" charset="-18"/>
                <a:cs typeface="Times New Roman" pitchFamily="16" charset="0"/>
              </a:rPr>
              <a:t> learning, mediów społecznościowych, komunikatorów,</a:t>
            </a:r>
          </a:p>
          <a:p>
            <a:pPr>
              <a:lnSpc>
                <a:spcPct val="95000"/>
              </a:lnSpc>
            </a:pPr>
            <a:r>
              <a:rPr lang="pl-PL" altLang="pl-PL" sz="2000" dirty="0">
                <a:solidFill>
                  <a:srgbClr val="000000"/>
                </a:solidFill>
                <a:latin typeface="Gill Sans MT" panose="020B0502020104020203" pitchFamily="34" charset="-18"/>
                <a:cs typeface="Times New Roman" pitchFamily="16" charset="0"/>
              </a:rPr>
              <a:t>tworzenie materiałów edukacyjnych w różnych aplikacjach informacyjnych</a:t>
            </a:r>
            <a:endParaRPr lang="pl-PL" sz="2000" dirty="0">
              <a:latin typeface="Gill Sans MT" panose="020B0502020104020203" pitchFamily="34" charset="-18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5736" y="902273"/>
            <a:ext cx="6732240" cy="1844824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KURS  3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„</a:t>
            </a:r>
            <a:r>
              <a:rPr lang="pl-PL" dirty="0" smtClean="0">
                <a:effectLst/>
              </a:rPr>
              <a:t>Integrowanie technologii </a:t>
            </a:r>
            <a:r>
              <a:rPr lang="pl-PL" dirty="0">
                <a:effectLst/>
              </a:rPr>
              <a:t>informacyjno-komunikacyjnych w nauczaniu i </a:t>
            </a:r>
            <a:r>
              <a:rPr lang="pl-PL" dirty="0" smtClean="0">
                <a:effectLst/>
              </a:rPr>
              <a:t>edukacji”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469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F:\PROJEKTY 2018\POWER SE\Upowszechnianie Zakończenie Ewaluacja\Zdjęcia do prezentacji\20190606_1507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1986">
            <a:off x="1378916" y="2506651"/>
            <a:ext cx="2878776" cy="21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11960" y="243507"/>
            <a:ext cx="504056" cy="646673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K</a:t>
            </a:r>
            <a:br>
              <a:rPr lang="pl-PL" b="1" dirty="0" smtClean="0"/>
            </a:br>
            <a:r>
              <a:rPr lang="pl-PL" b="1" dirty="0" smtClean="0"/>
              <a:t>U</a:t>
            </a:r>
            <a:r>
              <a:rPr lang="pl-PL" b="1" dirty="0"/>
              <a:t/>
            </a:r>
            <a:br>
              <a:rPr lang="pl-PL" b="1" dirty="0"/>
            </a:br>
            <a:r>
              <a:rPr lang="pl-PL" b="1" dirty="0" smtClean="0"/>
              <a:t>R</a:t>
            </a:r>
            <a:br>
              <a:rPr lang="pl-PL" b="1" dirty="0" smtClean="0"/>
            </a:br>
            <a:r>
              <a:rPr lang="pl-PL" b="1" dirty="0" smtClean="0"/>
              <a:t>S</a:t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Y</a:t>
            </a:r>
            <a:endParaRPr lang="pl-PL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923" y="0"/>
            <a:ext cx="3230077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F:\PROJEKTY 2018\POWER SE\Upowszechnianie Zakończenie Ewaluacja\Zdjęcia do prezentacji\Kursy\20190607_10004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814" y="4293096"/>
            <a:ext cx="3417186" cy="256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PROJEKTY 2018\POWER SE\Upowszechnianie Zakończenie Ewaluacja\Zdjęcia do prezentacji\Kursy\20190607_1032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45" y="4437112"/>
            <a:ext cx="3271180" cy="241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PROJEKTY 2018\POWER SE\Upowszechnianie Zakończenie Ewaluacja\Zdjęcia do prezentacji\Kursy\IMG-20190606-WA006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1180" cy="245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:\PROJEKTY 2018\POWER SE\Upowszechnianie Zakończenie Ewaluacja\Zdjęcia do prezentacji\Kursy\20190607_10003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13681" y="2576872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F:\PROJEKTY 2018\POWER SE\Upowszechnianie Zakończenie Ewaluacja\Zdjęcia do prezentacji\Kursy\20190606_12590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27457" y="2520569"/>
            <a:ext cx="2190335" cy="164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F:\PROJEKTY 2018\POWER SE\Upowszechnianie Zakończenie Ewaluacja\Zdjęcia do prezentacji\20190606_15102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50626">
            <a:off x="5299156" y="2525538"/>
            <a:ext cx="2536891" cy="19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74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F:\PROJEKTY 2018\POWER SE\Nabór I PRZYGOTOWANIA\Język hiszpański\Obrazy, mapy\Flamen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2884">
            <a:off x="7254044" y="2276871"/>
            <a:ext cx="1889956" cy="247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PROJEKTY 2018\POWER SE\Nabór I PRZYGOTOWANIA\Język hiszpański\Obrazy, mapy\287766-Najlepsze-Flamenco-na-swiecie__k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"/>
            <a:ext cx="2667119" cy="155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F:\PROJEKTY 2018\POWER SE\Nabór I PRZYGOTOWANIA\Język hiszpański\Obrazy, mapy\Las-Fall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6" y="4748210"/>
            <a:ext cx="3005960" cy="212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:\PROJEKTY 2018\POWER SE\Nabór I PRZYGOTOWANIA\Język hiszpański\Obrazy, mapy\dzien-ognia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783" y="4765187"/>
            <a:ext cx="2994211" cy="212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F:\PROJEKTY 2018\POWER SE\Upowszechnianie Zakończenie Ewaluacja\Zdjęcia do prezentacji\Flamenco\20190606_2216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88577" y="265468"/>
            <a:ext cx="2420889" cy="188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1608176">
            <a:off x="3191298" y="1833952"/>
            <a:ext cx="4467780" cy="2868444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CORRIDA</a:t>
            </a:r>
            <a:br>
              <a:rPr lang="pl-PL" b="1" dirty="0" smtClean="0"/>
            </a:br>
            <a:r>
              <a:rPr lang="pl-PL" sz="5400" b="1" dirty="0" smtClean="0"/>
              <a:t>K U L T U R A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FLAMENCO</a:t>
            </a:r>
            <a:br>
              <a:rPr lang="pl-PL" b="1" dirty="0" smtClean="0"/>
            </a:br>
            <a:r>
              <a:rPr lang="pl-PL" b="1" dirty="0" smtClean="0"/>
              <a:t>LAS FALLAS</a:t>
            </a:r>
            <a:endParaRPr lang="pl-PL" b="1" dirty="0"/>
          </a:p>
        </p:txBody>
      </p:sp>
      <p:pic>
        <p:nvPicPr>
          <p:cNvPr id="7176" name="Picture 8" descr="F:\PROJEKTY 2018\POWER SE\Nabór I PRZYGOTOWANIA\Język hiszpański\Obrazy, mapy\corrida_hiszpania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2526">
            <a:off x="227988" y="2564903"/>
            <a:ext cx="2820915" cy="218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F:\PROJEKTY 2018\POWER SE\Upowszechnianie Zakończenie Ewaluacja\Zdjęcia do prezentacji\Zwiedzanie i relaks\IMG-20190613-WA00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5" y="-9903"/>
            <a:ext cx="3433078" cy="257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PROJEKTY 2018\POWER SE\Nabór I PRZYGOTOWANIA\Język hiszpański\Obrazy, mapy\2420288627_e092180e4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994" y="4748210"/>
            <a:ext cx="3189006" cy="212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46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356</TotalTime>
  <Words>548</Words>
  <Application>Microsoft Office PowerPoint</Application>
  <PresentationFormat>Pokaz na ekranie (4:3)</PresentationFormat>
  <Paragraphs>83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Przesilenie</vt:lpstr>
      <vt:lpstr>POWER 2018/2019 ZSB w Opolu – kompetencje kadry to sukces!</vt:lpstr>
      <vt:lpstr>Cele  projektu:</vt:lpstr>
      <vt:lpstr>Etapy  projektu:</vt:lpstr>
      <vt:lpstr>HISZPANIA – WALENCJA 2-9.06.2019 r. </vt:lpstr>
      <vt:lpstr>KURS  1 „Zwalczanie i zapobieganie przedwczesnemu kończeniu nauki”</vt:lpstr>
      <vt:lpstr>KURS  2 „Nauczyciel – mentor i coach”</vt:lpstr>
      <vt:lpstr>KURS  3 „Integrowanie technologii informacyjno-komunikacyjnych w nauczaniu i edukacji”</vt:lpstr>
      <vt:lpstr>K U R S  Y</vt:lpstr>
      <vt:lpstr>CORRIDA K U L T U R A FLAMENCO LAS FALLAS</vt:lpstr>
      <vt:lpstr>K         J U        E L        D T        Z U        E R        N A         I             E</vt:lpstr>
      <vt:lpstr>ZWIEDZANIE - WALENCJA</vt:lpstr>
      <vt:lpstr>ALBUFERA CUENCA ZWIEDZANIE LA CIUDAD  ENCANTADA</vt:lpstr>
      <vt:lpstr>CZAS  WOLNY RELAKS</vt:lpstr>
      <vt:lpstr>UPOWSZECHNIANIE I  EWALUACJA</vt:lpstr>
      <vt:lpstr>PRZYKŁAD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2018/2019 ZSB w Opolu – kompetencje kadry to sukces!</dc:title>
  <dc:creator>użytkownik</dc:creator>
  <cp:lastModifiedBy>użytkownik</cp:lastModifiedBy>
  <cp:revision>27</cp:revision>
  <dcterms:created xsi:type="dcterms:W3CDTF">2019-09-21T09:02:48Z</dcterms:created>
  <dcterms:modified xsi:type="dcterms:W3CDTF">2019-09-28T11:53:44Z</dcterms:modified>
</cp:coreProperties>
</file>