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8" r:id="rId3"/>
    <p:sldId id="262" r:id="rId4"/>
    <p:sldId id="259" r:id="rId5"/>
    <p:sldId id="261" r:id="rId6"/>
    <p:sldId id="282" r:id="rId7"/>
    <p:sldId id="285" r:id="rId8"/>
    <p:sldId id="283" r:id="rId9"/>
    <p:sldId id="286" r:id="rId10"/>
    <p:sldId id="264" r:id="rId11"/>
    <p:sldId id="267" r:id="rId12"/>
    <p:sldId id="278" r:id="rId13"/>
    <p:sldId id="287" r:id="rId14"/>
    <p:sldId id="288" r:id="rId15"/>
    <p:sldId id="289" r:id="rId16"/>
    <p:sldId id="277" r:id="rId17"/>
    <p:sldId id="279" r:id="rId18"/>
    <p:sldId id="280" r:id="rId19"/>
    <p:sldId id="281" r:id="rId2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6441" autoAdjust="0"/>
  </p:normalViewPr>
  <p:slideViewPr>
    <p:cSldViewPr>
      <p:cViewPr varScale="1">
        <p:scale>
          <a:sx n="71" d="100"/>
          <a:sy n="71" d="100"/>
        </p:scale>
        <p:origin x="-13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image" Target="../media/image109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image" Target="../media/image1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E930DC-2148-4A35-AFE3-E7AD886C9B09}" type="datetimeFigureOut">
              <a:rPr lang="pl-PL" smtClean="0"/>
              <a:t>31.08.2018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F08F1-5B97-41E0-9A05-407D4B8E0E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8967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F08F1-5B97-41E0-9A05-407D4B8E0E2C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834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ytuł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5" name="Podtytuł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1" name="Symbol zastępczy daty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66221E02-25CB-4963-84BC-0813985E7D90}" type="datetimeFigureOut">
              <a:rPr lang="pl-PL" smtClean="0"/>
              <a:pPr/>
              <a:t>31.08.2018</a:t>
            </a:fld>
            <a:endParaRPr lang="pl-PL"/>
          </a:p>
        </p:txBody>
      </p:sp>
      <p:sp>
        <p:nvSpPr>
          <p:cNvPr id="18" name="Symbol zastępczy stopki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31.08.2018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31.08.2018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31.08.2018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6221E02-25CB-4963-84BC-0813985E7D90}" type="datetimeFigureOut">
              <a:rPr lang="pl-PL" smtClean="0"/>
              <a:pPr/>
              <a:t>31.08.2018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31.08.2018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31.08.2018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31.08.2018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6221E02-25CB-4963-84BC-0813985E7D90}" type="datetimeFigureOut">
              <a:rPr lang="pl-PL" smtClean="0"/>
              <a:pPr/>
              <a:t>31.08.2018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31.08.2018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31.08.2018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obrazu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Symbol zastępczy tytułu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1" name="Symbol zastępczy tekstu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7" name="Symbol zastępczy daty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66221E02-25CB-4963-84BC-0813985E7D90}" type="datetimeFigureOut">
              <a:rPr lang="pl-PL" smtClean="0"/>
              <a:pPr/>
              <a:t>31.08.2018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5" Type="http://schemas.openxmlformats.org/officeDocument/2006/relationships/image" Target="../media/image6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Relationship Id="rId14" Type="http://schemas.openxmlformats.org/officeDocument/2006/relationships/image" Target="../media/image6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12" Type="http://schemas.openxmlformats.org/officeDocument/2006/relationships/image" Target="../media/image77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5" Type="http://schemas.openxmlformats.org/officeDocument/2006/relationships/image" Target="../media/image8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Relationship Id="rId14" Type="http://schemas.openxmlformats.org/officeDocument/2006/relationships/image" Target="../media/image7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eduinspiracje.org.pl/" TargetMode="External"/><Relationship Id="rId7" Type="http://schemas.openxmlformats.org/officeDocument/2006/relationships/image" Target="../media/image110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9.e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2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1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Obraz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566" y="260648"/>
            <a:ext cx="1928827" cy="1792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984549" y="4509120"/>
            <a:ext cx="5915044" cy="1752600"/>
          </a:xfrm>
        </p:spPr>
        <p:txBody>
          <a:bodyPr/>
          <a:lstStyle/>
          <a:p>
            <a:r>
              <a:rPr lang="pl-PL" dirty="0" smtClean="0">
                <a:solidFill>
                  <a:schemeClr val="tx1"/>
                </a:solidFill>
              </a:rPr>
              <a:t>w ZESPOLE  SZKÓŁ  BUDOWLANYCH</a:t>
            </a:r>
          </a:p>
          <a:p>
            <a:r>
              <a:rPr lang="pl-PL" dirty="0" smtClean="0">
                <a:solidFill>
                  <a:schemeClr val="tx1"/>
                </a:solidFill>
              </a:rPr>
              <a:t>im. Papieża Jana Pawła II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7" name="Obraz 6" descr="C:\Users\użytkownik\AppData\Local\Microsoft\Windows\INetCache\Content.Word\FE_Wiedza_Edukacja_Rozwoj_rgb-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6" y="5805264"/>
            <a:ext cx="5213530" cy="81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74" name="Picture 2" descr="G:\_\Erasmus+ POWER 2017\Mobilność 3 - Niemcy\Etap 2 - Staż Niemcy\Fotos Brandenburg\ZSB Opole\P10106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0648"/>
            <a:ext cx="4687633" cy="351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252536" y="3212976"/>
            <a:ext cx="6552728" cy="1655765"/>
          </a:xfrm>
        </p:spPr>
        <p:txBody>
          <a:bodyPr/>
          <a:lstStyle/>
          <a:p>
            <a:pPr algn="l"/>
            <a:r>
              <a:rPr lang="pl-PL" dirty="0" smtClean="0"/>
              <a:t>  </a:t>
            </a:r>
            <a:r>
              <a:rPr lang="pl-PL" sz="4800" dirty="0" smtClean="0"/>
              <a:t>POWER  2017 / 2018     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           </a:t>
            </a:r>
            <a:endParaRPr lang="pl-PL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9" name="Picture 7" descr="F:\_\Erasmus+ POWER 2017\Strona internetowa\Podsumowanie Niemcy\P10105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892" y="0"/>
            <a:ext cx="2267744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599401"/>
          </a:xfrm>
        </p:spPr>
        <p:txBody>
          <a:bodyPr>
            <a:normAutofit/>
          </a:bodyPr>
          <a:lstStyle/>
          <a:p>
            <a:pPr algn="ctr"/>
            <a:r>
              <a:rPr lang="pl-PL" sz="3200" dirty="0" smtClean="0"/>
              <a:t>Etap 2 – mobilność 3</a:t>
            </a:r>
            <a:br>
              <a:rPr lang="pl-PL" sz="3200" dirty="0" smtClean="0"/>
            </a:br>
            <a:r>
              <a:rPr lang="pl-PL" sz="2000" dirty="0" smtClean="0"/>
              <a:t>Staż</a:t>
            </a: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/>
              <a:t>w Ośrodku Szkolenia Zawodowego Związku Budowlanego Berlina i Brandenburgii – </a:t>
            </a:r>
            <a:r>
              <a:rPr lang="pl-PL" sz="2000" dirty="0" err="1" smtClean="0"/>
              <a:t>brandenburg</a:t>
            </a:r>
            <a:r>
              <a:rPr lang="pl-PL" sz="2000" dirty="0" smtClean="0"/>
              <a:t> (</a:t>
            </a:r>
            <a:r>
              <a:rPr lang="pl-PL" sz="2000" dirty="0" err="1" smtClean="0"/>
              <a:t>hAVEL</a:t>
            </a:r>
            <a:r>
              <a:rPr lang="pl-PL" sz="2000" dirty="0" smtClean="0"/>
              <a:t>)</a:t>
            </a:r>
            <a:endParaRPr lang="pl-PL" sz="2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95536" y="5013176"/>
            <a:ext cx="4038600" cy="640092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pl-PL" sz="2000" dirty="0" smtClean="0"/>
          </a:p>
          <a:p>
            <a:pPr marL="0" indent="0">
              <a:buNone/>
            </a:pPr>
            <a:endParaRPr lang="pl-PL" sz="6400" dirty="0" smtClean="0"/>
          </a:p>
          <a:p>
            <a:endParaRPr lang="pl-PL" sz="1400" dirty="0" smtClean="0"/>
          </a:p>
          <a:p>
            <a:endParaRPr lang="pl-PL" sz="1400" dirty="0" smtClean="0"/>
          </a:p>
          <a:p>
            <a:endParaRPr lang="pl-PL" sz="1400" dirty="0" smtClean="0"/>
          </a:p>
          <a:p>
            <a:endParaRPr lang="pl-PL" sz="1400" dirty="0" smtClean="0"/>
          </a:p>
          <a:p>
            <a:endParaRPr lang="pl-PL" sz="1400" dirty="0" smtClean="0"/>
          </a:p>
          <a:p>
            <a:endParaRPr lang="pl-PL" sz="1400" dirty="0" smtClean="0"/>
          </a:p>
          <a:p>
            <a:endParaRPr lang="pl-PL" sz="1400" dirty="0" smtClean="0"/>
          </a:p>
          <a:p>
            <a:pPr>
              <a:buNone/>
            </a:pPr>
            <a:endParaRPr lang="pl-PL" sz="1400" dirty="0" smtClean="0"/>
          </a:p>
          <a:p>
            <a:pPr marL="0" indent="0">
              <a:buNone/>
            </a:pPr>
            <a:endParaRPr lang="pl-PL" sz="1400" dirty="0" smtClean="0"/>
          </a:p>
          <a:p>
            <a:endParaRPr lang="pl-PL" sz="1400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716016" y="1700808"/>
            <a:ext cx="4176464" cy="515719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pl-PL" sz="6400" dirty="0" smtClean="0"/>
          </a:p>
          <a:p>
            <a:r>
              <a:rPr lang="pl-PL" sz="7200" dirty="0" smtClean="0">
                <a:latin typeface="Calibri" panose="020F0502020204030204" pitchFamily="34" charset="0"/>
                <a:cs typeface="Calibri" panose="020F0502020204030204" pitchFamily="34" charset="0"/>
              </a:rPr>
              <a:t>dokonywanie pomiarów linii prostych, łuków, kątów za pomocą narzędzi mierniczych,                                             np. tyczek,                                  niwelatora,</a:t>
            </a:r>
            <a:endParaRPr lang="pl-PL" sz="7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endParaRPr lang="pl-PL" sz="7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endParaRPr lang="pl-PL" sz="7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endParaRPr lang="pl-PL" sz="7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7200" dirty="0" smtClean="0">
                <a:latin typeface="Calibri" panose="020F0502020204030204" pitchFamily="34" charset="0"/>
                <a:cs typeface="Calibri" panose="020F0502020204030204" pitchFamily="34" charset="0"/>
              </a:rPr>
              <a:t>instalowanie bruku                    dekoracyjnego na dużych powierzchniach,</a:t>
            </a:r>
          </a:p>
          <a:p>
            <a:pPr marL="0" indent="0">
              <a:buNone/>
            </a:pPr>
            <a:endParaRPr lang="pl-PL" sz="7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pl-PL" sz="7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pl-PL" sz="7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pl-PL" sz="7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pl-PL" sz="7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7200" dirty="0">
                <a:latin typeface="Calibri" panose="020F0502020204030204" pitchFamily="34" charset="0"/>
                <a:cs typeface="Calibri" panose="020F0502020204030204" pitchFamily="34" charset="0"/>
              </a:rPr>
              <a:t>układanie bruku na powierzchni płaskiej, tworzenie ścieżek łukowych</a:t>
            </a:r>
            <a:endParaRPr lang="pl-PL" sz="7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pl-PL" sz="6400" dirty="0"/>
          </a:p>
          <a:p>
            <a:endParaRPr lang="pl-PL" sz="6400" dirty="0" smtClean="0"/>
          </a:p>
          <a:p>
            <a:endParaRPr lang="pl-PL" sz="1400" dirty="0" smtClean="0"/>
          </a:p>
          <a:p>
            <a:pPr>
              <a:buNone/>
            </a:pPr>
            <a:endParaRPr lang="pl-PL" sz="1400" dirty="0" smtClean="0"/>
          </a:p>
          <a:p>
            <a:pPr>
              <a:buNone/>
            </a:pP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28674" name="Picture 2" descr="F:\_\Erasmus+ POWER 2017\Strona internetowa\Podsumowanie Niemcy\P10103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00808"/>
            <a:ext cx="4624328" cy="346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F:\_\Erasmus+ POWER 2017\Strona internetowa\Podsumowanie Niemcy\P10106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777" y="4653136"/>
            <a:ext cx="201622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F:\_\Erasmus+ POWER 2017\Strona internetowa\Podsumowanie Niemcy\20180312_1111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152791"/>
            <a:ext cx="230425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 descr="F:\_\Erasmus+ POWER 2017\Strona internetowa\Podsumowanie Niemcy\P101042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492896"/>
            <a:ext cx="2051720" cy="153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F:\_\Erasmus+ POWER 2017\Strona internetowa\Podsumowanie Niemcy\P10104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254" y="5152791"/>
            <a:ext cx="2320073" cy="174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3748" y="5445224"/>
            <a:ext cx="5057764" cy="158417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chemeClr val="accent1"/>
                </a:solidFill>
              </a:rPr>
              <a:t/>
            </a:r>
            <a:br>
              <a:rPr lang="pl-PL" dirty="0" smtClean="0">
                <a:solidFill>
                  <a:schemeClr val="accent1"/>
                </a:solidFill>
              </a:rPr>
            </a:br>
            <a:r>
              <a:rPr lang="pl-PL" dirty="0" smtClean="0">
                <a:solidFill>
                  <a:schemeClr val="accent1"/>
                </a:solidFill>
              </a:rPr>
              <a:t/>
            </a:r>
            <a:br>
              <a:rPr lang="pl-PL" dirty="0" smtClean="0">
                <a:solidFill>
                  <a:schemeClr val="accent1"/>
                </a:solidFill>
              </a:rPr>
            </a:br>
            <a:r>
              <a:rPr lang="pl-PL" dirty="0">
                <a:solidFill>
                  <a:schemeClr val="accent1"/>
                </a:solidFill>
              </a:rPr>
              <a:t/>
            </a:r>
            <a:br>
              <a:rPr lang="pl-PL" dirty="0">
                <a:solidFill>
                  <a:schemeClr val="accent1"/>
                </a:solidFill>
              </a:rPr>
            </a:br>
            <a:r>
              <a:rPr lang="pl-PL" dirty="0" smtClean="0">
                <a:solidFill>
                  <a:schemeClr val="accent1"/>
                </a:solidFill>
              </a:rPr>
              <a:t/>
            </a:r>
            <a:br>
              <a:rPr lang="pl-PL" dirty="0" smtClean="0">
                <a:solidFill>
                  <a:schemeClr val="accent1"/>
                </a:solidFill>
              </a:rPr>
            </a:br>
            <a:r>
              <a:rPr lang="pl-PL" dirty="0">
                <a:solidFill>
                  <a:schemeClr val="accent1"/>
                </a:solidFill>
              </a:rPr>
              <a:t/>
            </a:r>
            <a:br>
              <a:rPr lang="pl-PL" dirty="0">
                <a:solidFill>
                  <a:schemeClr val="accent1"/>
                </a:solidFill>
              </a:rPr>
            </a:br>
            <a:r>
              <a:rPr lang="pl-PL" sz="3600" dirty="0" smtClean="0"/>
              <a:t>WYCIECZKI  ZAWODOWE  </a:t>
            </a:r>
            <a:br>
              <a:rPr lang="pl-PL" sz="3600" dirty="0" smtClean="0"/>
            </a:br>
            <a:r>
              <a:rPr lang="pl-PL" sz="3600" dirty="0" smtClean="0"/>
              <a:t>i  czas  wolny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4294967295"/>
          </p:nvPr>
        </p:nvSpPr>
        <p:spPr>
          <a:xfrm>
            <a:off x="0" y="714375"/>
            <a:ext cx="1828800" cy="4286250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endParaRPr lang="pl-PL" sz="2000" dirty="0" smtClean="0"/>
          </a:p>
          <a:p>
            <a:pPr algn="ctr">
              <a:buNone/>
            </a:pPr>
            <a:endParaRPr lang="pl-PL" sz="2000" dirty="0" smtClean="0"/>
          </a:p>
          <a:p>
            <a:pPr algn="ctr">
              <a:buNone/>
            </a:pPr>
            <a:endParaRPr lang="pl-PL" sz="2000" dirty="0" smtClean="0"/>
          </a:p>
          <a:p>
            <a:pPr>
              <a:buNone/>
            </a:pPr>
            <a:endParaRPr lang="pl-PL" sz="2000" dirty="0" smtClean="0"/>
          </a:p>
          <a:p>
            <a:pPr algn="r">
              <a:buNone/>
            </a:pPr>
            <a:endParaRPr lang="pl-PL" sz="2000" dirty="0" smtClean="0"/>
          </a:p>
          <a:p>
            <a:pPr algn="ctr">
              <a:buNone/>
            </a:pPr>
            <a:endParaRPr lang="pl-PL" sz="2000" dirty="0" smtClean="0"/>
          </a:p>
          <a:p>
            <a:pPr algn="ctr">
              <a:buNone/>
            </a:pPr>
            <a:endParaRPr lang="pl-PL" sz="2000" dirty="0" smtClean="0"/>
          </a:p>
          <a:p>
            <a:pPr algn="ctr">
              <a:buNone/>
            </a:pPr>
            <a:endParaRPr lang="pl-PL" sz="2000" dirty="0" smtClean="0"/>
          </a:p>
          <a:p>
            <a:pPr algn="ctr">
              <a:buNone/>
            </a:pPr>
            <a:endParaRPr lang="pl-PL" sz="2000" dirty="0" smtClean="0"/>
          </a:p>
          <a:p>
            <a:pPr algn="ctr">
              <a:buNone/>
            </a:pPr>
            <a:endParaRPr lang="pl-PL" sz="2000" dirty="0" smtClean="0"/>
          </a:p>
          <a:p>
            <a:pPr algn="ctr">
              <a:buNone/>
            </a:pPr>
            <a:endParaRPr lang="pl-PL" sz="2200" dirty="0" smtClean="0"/>
          </a:p>
          <a:p>
            <a:pPr algn="ctr">
              <a:buNone/>
            </a:pPr>
            <a:endParaRPr lang="pl-PL" sz="3600" dirty="0"/>
          </a:p>
          <a:p>
            <a:pPr algn="ctr">
              <a:buNone/>
            </a:pPr>
            <a:r>
              <a:rPr lang="pl-PL" dirty="0" smtClean="0"/>
              <a:t>	</a:t>
            </a:r>
            <a:endParaRPr lang="pl-PL" dirty="0"/>
          </a:p>
        </p:txBody>
      </p:sp>
      <p:pic>
        <p:nvPicPr>
          <p:cNvPr id="25" name="Picture 9" descr="F:\Leonardo da Vinci\Leo 2013\Zdjęcia\Leonardo 2013\Staż\Do prezentacji\Wycieczki zawodowe\Tropical Island\DSCN47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3556765"/>
            <a:ext cx="2210544" cy="1714512"/>
          </a:xfrm>
          <a:prstGeom prst="rect">
            <a:avLst/>
          </a:prstGeom>
          <a:noFill/>
        </p:spPr>
      </p:pic>
      <p:pic>
        <p:nvPicPr>
          <p:cNvPr id="26" name="Picture 8" descr="F:\Leonardo da Vinci\Leo 2013\Zdjęcia\Leonardo 2013\Staż\Do prezentacji\Wycieczki zawodowe\Tropical Island\DSCN47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0194" y="3556765"/>
            <a:ext cx="1296144" cy="1728192"/>
          </a:xfrm>
          <a:prstGeom prst="rect">
            <a:avLst/>
          </a:prstGeom>
          <a:noFill/>
        </p:spPr>
      </p:pic>
      <p:pic>
        <p:nvPicPr>
          <p:cNvPr id="29698" name="Picture 2" descr="F:\_\Erasmus+ POWER 2017\Strona internetowa\Podsumowanie Niemcy\20180306_1902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262149"/>
            <a:ext cx="2172326" cy="162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F:\_\Erasmus+ POWER 2017\Strona internetowa\Podsumowanie Niemcy\20180306_1925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291299" cy="171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F:\_\Erasmus+ POWER 2017\Strona internetowa\Podsumowanie Niemcy\20180306_1840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598" y="190250"/>
            <a:ext cx="2365666" cy="171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F:\_\Erasmus+ POWER 2017\Strona internetowa\Podsumowanie Niemcy\20180306_20405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75120"/>
            <a:ext cx="2210544" cy="173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F:\_\Erasmus+ POWER 2017\Strona internetowa\Podsumowanie Niemcy\20180306_20013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663" y="190250"/>
            <a:ext cx="2319935" cy="171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Picture 7" descr="F:\_\Erasmus+ POWER 2017\Strona internetowa\Podsumowanie Niemcy\20180309_13545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08724"/>
            <a:ext cx="2262663" cy="169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F:\_\Erasmus+ POWER 2017\Strona internetowa\Podsumowanie Niemcy\20180309_10571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662" y="1934294"/>
            <a:ext cx="2319936" cy="167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5" name="Picture 9" descr="F:\_\Erasmus+ POWER 2017\Strona internetowa\Podsumowanie Niemcy\20180308_15272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598" y="1900110"/>
            <a:ext cx="2365666" cy="170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 descr="F:\_\Erasmus+ POWER 2017\Strona internetowa\Podsumowanie Niemcy\20180311_15323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938" y="3556765"/>
            <a:ext cx="230425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7" name="Picture 11" descr="F:\_\Erasmus+ POWER 2017\Strona internetowa\Podsumowanie Niemcy\20180308_151353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5" y="1900110"/>
            <a:ext cx="2172326" cy="169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8" name="Picture 12" descr="F:\_\Erasmus+ POWER 2017\Strona internetowa\Podsumowanie Niemcy\20180308_12032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95384" y="3804403"/>
            <a:ext cx="1679233" cy="128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9" name="Picture 13" descr="F:\_\Erasmus+ POWER 2017\Strona internetowa\Podsumowanie Niemcy\20180308_12283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83" y="3556765"/>
            <a:ext cx="2273845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3441" y="310598"/>
            <a:ext cx="4824536" cy="1143000"/>
          </a:xfrm>
        </p:spPr>
        <p:txBody>
          <a:bodyPr>
            <a:normAutofit/>
          </a:bodyPr>
          <a:lstStyle/>
          <a:p>
            <a:pPr algn="ctr"/>
            <a:r>
              <a:rPr lang="pl-PL" sz="3400" dirty="0" smtClean="0"/>
              <a:t>UPOWSZECHNIANIE</a:t>
            </a:r>
            <a:br>
              <a:rPr lang="pl-PL" sz="3400" dirty="0" smtClean="0"/>
            </a:br>
            <a:r>
              <a:rPr lang="pl-PL" sz="3400" dirty="0" smtClean="0"/>
              <a:t>EWALUACJA</a:t>
            </a:r>
            <a:endParaRPr lang="pl-PL" sz="3400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0" y="1764196"/>
            <a:ext cx="9144000" cy="5087779"/>
          </a:xfrm>
        </p:spPr>
        <p:txBody>
          <a:bodyPr>
            <a:normAutofit lnSpcReduction="10000"/>
          </a:bodyPr>
          <a:lstStyle/>
          <a:p>
            <a:pPr lvl="0">
              <a:buClr>
                <a:srgbClr val="1F497D"/>
              </a:buClr>
              <a:buNone/>
            </a:pPr>
            <a:r>
              <a:rPr lang="pl-PL" sz="2200" dirty="0" smtClean="0"/>
              <a:t>konferencja	</a:t>
            </a:r>
            <a:r>
              <a:rPr lang="pl-PL" sz="2200" dirty="0"/>
              <a:t> </a:t>
            </a:r>
            <a:r>
              <a:rPr lang="pl-PL" sz="2200" dirty="0" smtClean="0"/>
              <a:t>  ankiety	warsztaty 	 </a:t>
            </a:r>
            <a:r>
              <a:rPr lang="pl-PL" sz="2200" dirty="0" smtClean="0">
                <a:solidFill>
                  <a:prstClr val="black"/>
                </a:solidFill>
              </a:rPr>
              <a:t>raporty</a:t>
            </a:r>
            <a:endParaRPr lang="pl-PL" sz="2200" dirty="0">
              <a:solidFill>
                <a:prstClr val="black"/>
              </a:solidFill>
            </a:endParaRPr>
          </a:p>
          <a:p>
            <a:pPr lvl="0">
              <a:buClr>
                <a:srgbClr val="1F497D"/>
              </a:buClr>
              <a:buNone/>
            </a:pPr>
            <a:r>
              <a:rPr lang="pl-PL" sz="2200" dirty="0" smtClean="0"/>
              <a:t>				</a:t>
            </a:r>
          </a:p>
          <a:p>
            <a:pPr>
              <a:buNone/>
            </a:pPr>
            <a:endParaRPr lang="pl-PL" sz="2200" dirty="0" smtClean="0"/>
          </a:p>
          <a:p>
            <a:pPr>
              <a:buNone/>
            </a:pPr>
            <a:endParaRPr lang="pl-PL" sz="2200" dirty="0" smtClean="0"/>
          </a:p>
          <a:p>
            <a:pPr>
              <a:buNone/>
            </a:pPr>
            <a:r>
              <a:rPr lang="pl-PL" sz="2200" dirty="0" smtClean="0"/>
              <a:t>		</a:t>
            </a:r>
          </a:p>
          <a:p>
            <a:pPr>
              <a:buNone/>
            </a:pPr>
            <a:r>
              <a:rPr lang="pl-PL" sz="2200" dirty="0"/>
              <a:t>	</a:t>
            </a:r>
            <a:r>
              <a:rPr lang="pl-PL" sz="2200" dirty="0" smtClean="0"/>
              <a:t>					</a:t>
            </a:r>
          </a:p>
          <a:p>
            <a:pPr>
              <a:buNone/>
            </a:pPr>
            <a:r>
              <a:rPr lang="pl-PL" sz="2200" dirty="0" smtClean="0">
                <a:solidFill>
                  <a:prstClr val="black"/>
                </a:solidFill>
              </a:rPr>
              <a:t>		konkurs </a:t>
            </a:r>
            <a:r>
              <a:rPr lang="pl-PL" sz="2200" dirty="0">
                <a:solidFill>
                  <a:prstClr val="black"/>
                </a:solidFill>
              </a:rPr>
              <a:t>projektów </a:t>
            </a:r>
            <a:r>
              <a:rPr lang="pl-PL" sz="2200" dirty="0" smtClean="0"/>
              <a:t>	Szpital Wojewódzki	 lokalne media</a:t>
            </a:r>
          </a:p>
          <a:p>
            <a:pPr>
              <a:buNone/>
            </a:pPr>
            <a:endParaRPr lang="pl-PL" sz="2200" dirty="0" smtClean="0"/>
          </a:p>
          <a:p>
            <a:pPr>
              <a:buNone/>
            </a:pPr>
            <a:endParaRPr lang="pl-PL" sz="2200" dirty="0" smtClean="0"/>
          </a:p>
          <a:p>
            <a:pPr>
              <a:buNone/>
            </a:pPr>
            <a:endParaRPr lang="pl-PL" sz="2200" dirty="0" smtClean="0"/>
          </a:p>
          <a:p>
            <a:pPr>
              <a:buNone/>
            </a:pPr>
            <a:r>
              <a:rPr lang="pl-PL" sz="2200" dirty="0" smtClean="0"/>
              <a:t>	</a:t>
            </a:r>
          </a:p>
          <a:p>
            <a:pPr>
              <a:buNone/>
            </a:pPr>
            <a:endParaRPr lang="pl-PL" sz="2200" dirty="0" smtClean="0"/>
          </a:p>
          <a:p>
            <a:pPr>
              <a:buNone/>
            </a:pPr>
            <a:r>
              <a:rPr lang="pl-PL" sz="2200" dirty="0" smtClean="0"/>
              <a:t>prezentacje	Dom Pomocy Społecznej dla Kombatantów</a:t>
            </a:r>
            <a:r>
              <a:rPr lang="pl-PL" dirty="0" smtClean="0"/>
              <a:t>		</a:t>
            </a:r>
            <a:endParaRPr lang="pl-PL" dirty="0"/>
          </a:p>
        </p:txBody>
      </p:sp>
      <p:pic>
        <p:nvPicPr>
          <p:cNvPr id="30722" name="Picture 2" descr="F:\_\Erasmus+ POWER 2017\Upowszechnianie\Upowszechnianie budownictwo\IMGP01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07" y="2387915"/>
            <a:ext cx="1849703" cy="138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F:\_\Erasmus+ POWER 2017\Upowszechnianie\Upowszechnianie budownictwo\IMGP01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507" y="2403539"/>
            <a:ext cx="1849703" cy="138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 descr="F:\_\Erasmus+ POWER 2017\Upowszechnianie\Upowszechnianie budownictwo\IMGP01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5445"/>
            <a:ext cx="2075723" cy="149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F:\_\Erasmus+ POWER 2017\Upowszechnianie\Upowszechnianie budownictwo\IMG-20180325-WA00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0"/>
            <a:ext cx="971635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7" name="Picture 7" descr="F:\_\Erasmus+ POWER 2017\Upowszechnianie\Upowszechnianie budownictwo\IMG-20180325-WA00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07" y="0"/>
            <a:ext cx="1012120" cy="176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F:\_\Erasmus+ POWER 2017\Upowszechnianie\Upowszechnianie budownictwo\IMG-20180325-WA00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80" y="3836800"/>
            <a:ext cx="546545" cy="88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0" name="Picture 10" descr="F:\_\Erasmus+ POWER 2017\Upowszechnianie\Dom Kombatanta\IMGP026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500809"/>
            <a:ext cx="1763688" cy="235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1" name="Picture 11" descr="F:\_\Erasmus+ POWER 2017\Upowszechnianie\Dom Kombatanta\IMGP026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656184"/>
            <a:ext cx="1772400" cy="236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2" name="Picture 12" descr="F:\_\Erasmus+ POWER 2017\Upowszechnianie\Dom Kombatanta\IMGP026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948" y="4764538"/>
            <a:ext cx="1167594" cy="149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F:\_\Erasmus+ POWER 2017\Upowszechnianie\20180606_11220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40719" y="2403538"/>
            <a:ext cx="1839949" cy="138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F:\_\Erasmus+ POWER 2017\Upowszechnianie\20180606_11222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669" y="4737253"/>
            <a:ext cx="2024420" cy="151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F:\_\Erasmus+ POWER 2017\Upowszechnianie\20180606_11213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43347" y="4905277"/>
            <a:ext cx="1491031" cy="111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9" name="Picture 9" descr="F:\_\Erasmus+ POWER 2017\Upowszechnianie\Upowszechnianie budownictwo\IMG-20180325-WA001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564" y="6029907"/>
            <a:ext cx="528059" cy="82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 descr="F:\_\Erasmus+ POWER 2017\Upowszechnianie\20180609_110247_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726" y="0"/>
            <a:ext cx="3127897" cy="147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0"/>
            <a:ext cx="3059832" cy="229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F:\_\Erasmus+ POWER 2017\Zakończenie projektu\Warsztaty\Zdjęcia warsztatów wybrane\DSCN49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5114"/>
            <a:ext cx="3203848" cy="240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F:\_\Erasmus+ POWER 2017\Zakończenie projektu\Warsztaty\Zdjęcia warsztatów wybrane\DSCN49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455114"/>
            <a:ext cx="3203848" cy="240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F:\_\Erasmus+ POWER 2017\Zakończenie projektu\Warsztaty\Zdjęcia warsztatów wybrane\DSCN49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0"/>
            <a:ext cx="2376263" cy="178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7" descr="F:\_\Erasmus+ POWER 2017\Zakończenie projektu\Warsztaty\Zdjęcia warsztatów wybrane\DSCN48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47134" cy="176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 descr="F:\_\Erasmus+ POWER 2017\Zakończenie projektu\Warsztaty\Zdjęcia warsztatów wybrane\DSCN493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0372"/>
            <a:ext cx="2366202" cy="177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1" name="Picture 9" descr="F:\_\Erasmus+ POWER 2017\Zakończenie projektu\Warsztaty\Zdjęcia warsztatów wybrane\DSCN492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9" y="4805772"/>
            <a:ext cx="2736304" cy="2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Picture 10" descr="F:\_\Erasmus+ POWER 2017\Zakończenie projektu\Warsztaty\Zdjęcia warsztatów wybrane\DSCN491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866" y="2492896"/>
            <a:ext cx="2347134" cy="17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86863" y="2294874"/>
            <a:ext cx="4770276" cy="1816383"/>
          </a:xfrm>
        </p:spPr>
        <p:txBody>
          <a:bodyPr>
            <a:normAutofit/>
          </a:bodyPr>
          <a:lstStyle/>
          <a:p>
            <a:pPr algn="ctr"/>
            <a:r>
              <a:rPr lang="pl-PL" u="sng" dirty="0" smtClean="0"/>
              <a:t>Podsumowanie</a:t>
            </a:r>
            <a:br>
              <a:rPr lang="pl-PL" u="sng" dirty="0" smtClean="0"/>
            </a:br>
            <a:r>
              <a:rPr lang="pl-PL" dirty="0" smtClean="0"/>
              <a:t> </a:t>
            </a:r>
            <a:br>
              <a:rPr lang="pl-PL" dirty="0" smtClean="0"/>
            </a:br>
            <a:r>
              <a:rPr lang="pl-PL" dirty="0" smtClean="0"/>
              <a:t>- konferencja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2725726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17926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292660" y="2276872"/>
            <a:ext cx="4681046" cy="2190886"/>
          </a:xfrm>
        </p:spPr>
        <p:txBody>
          <a:bodyPr>
            <a:normAutofit/>
          </a:bodyPr>
          <a:lstStyle/>
          <a:p>
            <a:pPr algn="ctr"/>
            <a:r>
              <a:rPr lang="pl-PL" u="sng" dirty="0" smtClean="0"/>
              <a:t>Podsumowanie</a:t>
            </a:r>
            <a:r>
              <a:rPr lang="pl-PL" dirty="0" smtClean="0"/>
              <a:t> </a:t>
            </a:r>
            <a:br>
              <a:rPr lang="pl-PL" dirty="0" smtClean="0"/>
            </a:br>
            <a:r>
              <a:rPr lang="pl-PL" dirty="0" smtClean="0"/>
              <a:t>- Warsztaty  </a:t>
            </a:r>
            <a:br>
              <a:rPr lang="pl-PL" dirty="0" smtClean="0"/>
            </a:br>
            <a:r>
              <a:rPr lang="pl-PL" dirty="0" smtClean="0"/>
              <a:t>mozaiki</a:t>
            </a:r>
            <a:endParaRPr lang="pl-PL" dirty="0"/>
          </a:p>
        </p:txBody>
      </p:sp>
      <p:pic>
        <p:nvPicPr>
          <p:cNvPr id="29700" name="Picture 4" descr="F:\_\Erasmus+ POWER 2017\Zakończenie projektu\Warsztaty\Zdjęcia warsztatów wybrane\DSCN49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8638"/>
            <a:ext cx="2680164" cy="201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F:\_\Erasmus+ POWER 2017\Zakończenie projektu\Warsztaty\Zdjęcia warsztatów wybrane\DSCN49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0"/>
            <a:ext cx="2666456" cy="201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F:\_\Erasmus+ POWER 2017\Zakończenie projektu\Warsztaty\Zdjęcia warsztatów wybrane\DSCN49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11" y="2995758"/>
            <a:ext cx="2346376" cy="175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Picture 7" descr="F:\_\Erasmus+ POWER 2017\Zakończenie projektu\Warsztaty\Zdjęcia warsztatów wybrane\DSCN499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936" y="2132856"/>
            <a:ext cx="2417023" cy="177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F:\_\Erasmus+ POWER 2017\Zakończenie projektu\Warsztaty\Zdjęcia warsztatów wybrane\DSCN497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53" y="4324686"/>
            <a:ext cx="3404012" cy="255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5" name="Picture 9" descr="F:\_\Erasmus+ POWER 2017\Zakończenie projektu\Warsztaty\Zdjęcia warsztatów wybrane\DSCN498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4830060"/>
            <a:ext cx="2730180" cy="204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 descr="F:\_\Erasmus+ POWER 2017\Zakończenie projektu\Warsztaty\Zdjęcia warsztatów wybrane\DSCN499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04" y="4856034"/>
            <a:ext cx="2678047" cy="200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78846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F:\_\Erasmus+ POWER 2017\Zakończenie projektu\Warsztaty\Zdjęcia warsztatów wybrane\DSCN49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35" y="4633440"/>
            <a:ext cx="2966079" cy="222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F:\_\Erasmus+ POWER 2017\Zakończenie projektu\Warsztaty\Zdjęcia warsztatów wybrane\DSCN49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920" y="-11741"/>
            <a:ext cx="2966079" cy="222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F:\_\Erasmus+ POWER 2017\Zakończenie projektu\Warsztaty\Zdjęcia warsztatów wybrane\DSCN49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34" y="-11741"/>
            <a:ext cx="2966078" cy="222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F:\_\Erasmus+ POWER 2017\Zakończenie projektu\Warsztaty\Zdjęcia warsztatów wybrane\DSCN49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919" y="4592690"/>
            <a:ext cx="2966079" cy="226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 descr="F:\_\Erasmus+ POWER 2017\Zakończenie projektu\Warsztaty\Zdjęcia warsztatów wybrane\DSCN497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" y="2348880"/>
            <a:ext cx="294876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F:\_\Erasmus+ POWER 2017\Zakończenie projektu\Warsztaty\Zdjęcia warsztatów wybrane\DSCN496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382" y="4592690"/>
            <a:ext cx="3020413" cy="226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7" name="Picture 7" descr="F:\_\Erasmus+ POWER 2017\Zakończenie projektu\Warsztaty\Zdjęcia warsztatów wybrane\DSCN496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383" y="0"/>
            <a:ext cx="3020413" cy="222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99911" y="2924944"/>
            <a:ext cx="6852609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u="sng" dirty="0"/>
              <a:t>Podsumowanie</a:t>
            </a:r>
            <a:r>
              <a:rPr lang="pl-PL" dirty="0"/>
              <a:t>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- Warsztaty  projektowania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48742459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Leonardo da Vinci\Leo 2014\Dokumenty\Europass Mobilność\Obra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7596"/>
            <a:ext cx="2304256" cy="3163646"/>
          </a:xfrm>
          <a:prstGeom prst="rect">
            <a:avLst/>
          </a:prstGeom>
          <a:noFill/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043608" y="15570"/>
            <a:ext cx="7239000" cy="620688"/>
          </a:xfrm>
        </p:spPr>
        <p:txBody>
          <a:bodyPr>
            <a:normAutofit/>
          </a:bodyPr>
          <a:lstStyle/>
          <a:p>
            <a:pPr algn="ctr"/>
            <a:r>
              <a:rPr lang="pl-PL" sz="3200" dirty="0" smtClean="0"/>
              <a:t>certyfikacja</a:t>
            </a:r>
            <a:endParaRPr lang="pl-PL" sz="3200" dirty="0"/>
          </a:p>
        </p:txBody>
      </p:sp>
      <p:pic>
        <p:nvPicPr>
          <p:cNvPr id="29698" name="Picture 2" descr="F:\_\Erasmus+ POWER 2017\Upowszechnianie\20180606_110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88292" y="441765"/>
            <a:ext cx="2673335" cy="200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F:\_\Erasmus+ POWER 2017\Upowszechnianie\20180606_1059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53491" y="3983822"/>
            <a:ext cx="3284775" cy="246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F:\_\Erasmus+ POWER 2017\Upowszechnianie\20180606_1059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68716" y="3023972"/>
            <a:ext cx="3096478" cy="232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354260" y="1510818"/>
            <a:ext cx="8466212" cy="5347181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pl-PL" dirty="0" smtClean="0"/>
              <a:t>	</a:t>
            </a:r>
            <a:r>
              <a:rPr lang="pl-PL" dirty="0" smtClean="0"/>
              <a:t>		EUROPASS  </a:t>
            </a:r>
            <a:r>
              <a:rPr lang="pl-PL" dirty="0" smtClean="0"/>
              <a:t>MOBILNOŚĆ</a:t>
            </a:r>
          </a:p>
          <a:p>
            <a:pPr>
              <a:buNone/>
            </a:pPr>
            <a:r>
              <a:rPr lang="pl-PL" dirty="0"/>
              <a:t>						</a:t>
            </a:r>
            <a:r>
              <a:rPr lang="pl-PL" dirty="0" smtClean="0"/>
              <a:t>							</a:t>
            </a:r>
            <a:r>
              <a:rPr lang="pl-PL" dirty="0"/>
              <a:t> </a:t>
            </a:r>
            <a:r>
              <a:rPr lang="pl-PL" dirty="0" smtClean="0"/>
              <a:t>                   </a:t>
            </a:r>
          </a:p>
          <a:p>
            <a:pPr>
              <a:buNone/>
            </a:pPr>
            <a:r>
              <a:rPr lang="pl-PL" dirty="0" smtClean="0"/>
              <a:t>						</a:t>
            </a:r>
            <a:r>
              <a:rPr lang="pl-PL" dirty="0" smtClean="0"/>
              <a:t>CERTYFIKAT  POWER</a:t>
            </a:r>
            <a:endParaRPr lang="pl-PL" dirty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dirty="0" smtClean="0"/>
              <a:t>CERTYFIKAT</a:t>
            </a:r>
          </a:p>
          <a:p>
            <a:pPr>
              <a:buNone/>
            </a:pPr>
            <a:r>
              <a:rPr lang="pl-PL" dirty="0" smtClean="0"/>
              <a:t>       ZSB</a:t>
            </a:r>
            <a:endParaRPr lang="pl-PL" dirty="0" smtClean="0"/>
          </a:p>
          <a:p>
            <a:pPr algn="r">
              <a:buNone/>
            </a:pPr>
            <a:endParaRPr lang="pl-PL" dirty="0" smtClean="0"/>
          </a:p>
          <a:p>
            <a:pPr algn="r"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dirty="0" smtClean="0"/>
              <a:t>CERTYFIKATY  </a:t>
            </a:r>
            <a:r>
              <a:rPr lang="pl-PL" dirty="0" smtClean="0"/>
              <a:t>PARTNERÓW</a:t>
            </a:r>
            <a:endParaRPr lang="pl-PL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Wyróżnienie 1</a:t>
            </a:r>
            <a:br>
              <a:rPr lang="pl-PL" dirty="0" smtClean="0"/>
            </a:br>
            <a:r>
              <a:rPr lang="pl-PL" sz="1300" cap="none" dirty="0" err="1" smtClean="0"/>
              <a:t>www.leonardo.org.pl</a:t>
            </a:r>
            <a:r>
              <a:rPr lang="pl-PL" sz="1300" cap="none" dirty="0" smtClean="0"/>
              <a:t>/</a:t>
            </a:r>
            <a:r>
              <a:rPr lang="pl-PL" sz="1300" cap="none" dirty="0" err="1" smtClean="0"/>
              <a:t>galeria-projektow</a:t>
            </a:r>
            <a:r>
              <a:rPr lang="pl-PL" sz="1300" cap="none" dirty="0" smtClean="0"/>
              <a:t>/</a:t>
            </a:r>
            <a:r>
              <a:rPr lang="pl-PL" sz="1300" cap="none" dirty="0" err="1" smtClean="0"/>
              <a:t>projekty-mobilnosci</a:t>
            </a:r>
            <a:r>
              <a:rPr lang="pl-PL" sz="1300" cap="none" dirty="0" smtClean="0"/>
              <a:t>/</a:t>
            </a:r>
            <a:r>
              <a:rPr lang="pl-PL" sz="1300" cap="none" dirty="0" err="1" smtClean="0"/>
              <a:t>budowlancy-na-stazu-w-niemczech</a:t>
            </a:r>
            <a:r>
              <a:rPr lang="pl-PL" sz="4000" dirty="0" smtClean="0"/>
              <a:t/>
            </a:r>
            <a:br>
              <a:rPr lang="pl-PL" sz="4000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28596" y="1285860"/>
            <a:ext cx="3520440" cy="4525963"/>
          </a:xfrm>
        </p:spPr>
        <p:txBody>
          <a:bodyPr>
            <a:normAutofit fontScale="25000" lnSpcReduction="20000"/>
          </a:bodyPr>
          <a:lstStyle/>
          <a:p>
            <a:endParaRPr lang="pl-PL" sz="3600" dirty="0" smtClean="0"/>
          </a:p>
          <a:p>
            <a:r>
              <a:rPr lang="pl-PL" sz="3600" dirty="0" smtClean="0"/>
              <a:t>Budowlańcy na stażu w Niemczech</a:t>
            </a:r>
          </a:p>
          <a:p>
            <a:r>
              <a:rPr lang="pl-PL" sz="3600" dirty="0" smtClean="0"/>
              <a:t>Tytuł projektu: Wspólne korzenie Europy - drogi w historycznej i nowoczesnej architekturze krajobrazu</a:t>
            </a:r>
          </a:p>
          <a:p>
            <a:r>
              <a:rPr lang="pl-PL" sz="3600" dirty="0" smtClean="0"/>
              <a:t>Akcja: Projekty mobilności</a:t>
            </a:r>
          </a:p>
          <a:p>
            <a:r>
              <a:rPr lang="pl-PL" sz="3600" dirty="0" smtClean="0"/>
              <a:t>Beneficjent: Zespół Szkół Budowlanych w Opolu</a:t>
            </a:r>
          </a:p>
          <a:p>
            <a:r>
              <a:rPr lang="pl-PL" sz="3600" dirty="0" smtClean="0"/>
              <a:t>Województwo: opolskie</a:t>
            </a:r>
          </a:p>
          <a:p>
            <a:r>
              <a:rPr lang="pl-PL" sz="3600" dirty="0" smtClean="0"/>
              <a:t>Numer projektu: 2011-1-PL1-LEO01-18825</a:t>
            </a:r>
          </a:p>
          <a:p>
            <a:r>
              <a:rPr lang="pl-PL" sz="3600" dirty="0" smtClean="0"/>
              <a:t>Czas realizacji: 2011-2012</a:t>
            </a:r>
          </a:p>
          <a:p>
            <a:r>
              <a:rPr lang="pl-PL" sz="3600" dirty="0" smtClean="0"/>
              <a:t>Imię i nazwisko </a:t>
            </a:r>
            <a:r>
              <a:rPr lang="pl-PL" sz="3600" dirty="0" err="1" smtClean="0"/>
              <a:t>koordynatora:Joanna</a:t>
            </a:r>
            <a:r>
              <a:rPr lang="pl-PL" sz="3600" dirty="0" smtClean="0"/>
              <a:t> Banaszewska</a:t>
            </a:r>
          </a:p>
          <a:p>
            <a:r>
              <a:rPr lang="pl-PL" sz="3600" dirty="0" smtClean="0"/>
              <a:t>E-mail: asiabanaszewska@o2.pl</a:t>
            </a:r>
          </a:p>
          <a:p>
            <a:r>
              <a:rPr lang="pl-PL" sz="3600" dirty="0" smtClean="0"/>
              <a:t>Liczba uczestników: 15 osób</a:t>
            </a:r>
          </a:p>
          <a:p>
            <a:r>
              <a:rPr lang="pl-PL" sz="3600" dirty="0" smtClean="0"/>
              <a:t>Dofinansowanie: 29998 euro</a:t>
            </a:r>
          </a:p>
          <a:p>
            <a:r>
              <a:rPr lang="pl-PL" sz="3600" dirty="0" smtClean="0"/>
              <a:t>Partnerzy projektu: Zakład Promowania Kształcenia Zawodowego Związku Przemysłu Budowlanego Berlina i Brandenburgii, Poczdam (Niemcy)</a:t>
            </a:r>
          </a:p>
          <a:p>
            <a:r>
              <a:rPr lang="pl-PL" sz="3600" dirty="0" smtClean="0"/>
              <a:t>Strona </a:t>
            </a:r>
            <a:r>
              <a:rPr lang="pl-PL" sz="3600" dirty="0" err="1" smtClean="0"/>
              <a:t>www:http</a:t>
            </a:r>
            <a:r>
              <a:rPr lang="pl-PL" sz="3600" dirty="0" smtClean="0"/>
              <a:t>://www.zsb.opole.pl/index.php?option=com_content&amp;view=article&amp;id=97:leonardo...</a:t>
            </a:r>
          </a:p>
          <a:p>
            <a:pPr>
              <a:buNone/>
            </a:pPr>
            <a:endParaRPr lang="pl-PL" sz="1200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2"/>
          </p:nvPr>
        </p:nvSpPr>
        <p:spPr>
          <a:xfrm>
            <a:off x="4143372" y="1428736"/>
            <a:ext cx="4036530" cy="5786454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pl-PL" sz="3600" dirty="0" smtClean="0"/>
              <a:t>Piętnastu uczniów Zespołu Szkół Budowlanych w Opolu spędziło dwa tygodnie we Frankfurcie nad Odrą w Niemczech. W tamtejszym Centrum Kształcenia Zawodowego odbywali praktyki zawodowe w swoim przyszłym zawodzie - architekta krajobrazu. </a:t>
            </a:r>
          </a:p>
          <a:p>
            <a:pPr algn="just"/>
            <a:r>
              <a:rPr lang="pl-PL" sz="3600" dirty="0" smtClean="0"/>
              <a:t>Wyjazd na staż poprzedziło solidne przygotowanie uczestników. Kurs przygotowawczy składał się z trzech części: kursu języka niemieckiego zawodowego, warsztatów i wycieczek </a:t>
            </a:r>
            <a:r>
              <a:rPr lang="pl-PL" sz="3600" dirty="0" err="1" smtClean="0"/>
              <a:t>zawodoznawczych</a:t>
            </a:r>
            <a:r>
              <a:rPr lang="pl-PL" sz="3600" dirty="0" smtClean="0"/>
              <a:t>, a także warsztatów pedagogiczno-kulturowych. W trakcie zajęć zorganizowanych w dwóch lokalnych przedsiębiorstwach kamieniarskich, a także w czasie wizyty we Wrocławskim Ogrodzie Botanicznym uczniowie mieli okazje m.in. zobaczyć praktyczne wykorzystanie kamienia w architekturze. Uczestnicy zdobyli też wiedzę na temat kultury kraju goszczącego – Niemiec, jak również wzmocnili swoje umiejętności interpersonalne.</a:t>
            </a:r>
          </a:p>
          <a:p>
            <a:pPr algn="just"/>
            <a:r>
              <a:rPr lang="pl-PL" sz="3600" dirty="0" smtClean="0"/>
              <a:t>Staż w Ośrodku Szklenia Zawodowego we Frankfurcie n. Odrą umożliwił uczniom poszerzenie umiejętności w obszarze projektowania dróg z betonu i kamienia naturalnego w historycznej oraz nowoczesnej architekturze krajobrazu. Ponadto, uczestnicy zapoznali się z programami komputerowymi (</a:t>
            </a:r>
            <a:r>
              <a:rPr lang="pl-PL" sz="3600" dirty="0" err="1" smtClean="0"/>
              <a:t>AutoCAD</a:t>
            </a:r>
            <a:r>
              <a:rPr lang="pl-PL" sz="3600" dirty="0" smtClean="0"/>
              <a:t>) i urządzeniami technicznymi stosowanymi w dziedzinie architektury krajobrazu w niemieckich przedsiębiorstwach. Uczniowie ćwiczyli dokonywanie pomiarów specjalistycznym sprzętem mierniczym (w tym również laserem), zakładanie dróg i ścieżek w parkach oraz ogrodach a także zajmowali się projektowaniem miejsc z wykorzystaniem bruku dekoracyjnego. </a:t>
            </a:r>
          </a:p>
          <a:p>
            <a:pPr algn="just"/>
            <a:r>
              <a:rPr lang="pl-PL" sz="3600" dirty="0" smtClean="0"/>
              <a:t>Zajęcia odbywały się wspólnie z młodzieżą niemiecką co pozytywnie wpłynęło na umiejętność komunikacji w języku niemieckim.  </a:t>
            </a:r>
          </a:p>
          <a:p>
            <a:pPr algn="just"/>
            <a:r>
              <a:rPr lang="pl-PL" sz="3600" dirty="0" smtClean="0"/>
              <a:t>Po powrocie do kraju zorganizowano warsztaty, w trakcie których uczestnicy projektu przekazywali nabytą wiedzę uczniom technikum architektury krajobrazu oraz uczniom z zaprzyjaźnionej Szkoły z Lublińca, woj. śląskie. Uczestnicy projektu pełnili rolę trenerów/opiekunów grup konkursowych, których zadaniem było przygotowanie projektu zagospodarowania wskazanego terenu. Uczestnicy nadzorowali i służyli fachową pomocą w realizacji zadania konkursowego a także współuczestniczyli w wyborze najlepszej pracy.</a:t>
            </a:r>
          </a:p>
          <a:p>
            <a:pPr algn="just"/>
            <a:r>
              <a:rPr lang="pl-PL" sz="3600" dirty="0" smtClean="0"/>
              <a:t>Staż w Niemczech okazał się „nie tylko doskonałą okazją do zdobycia nowych umiejętności przez uczestników, ale także zmotywował nauczycieli przedmiotów zawodowych do wzbogacenia programu nauczania w zawodzie architekta krajobrazu, a także poszukiwania lepszych, bardziej aktywnych metod kształcenia młodzieży” w Zespole Szkół Budowlanych w Opolu.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6" name="cboxPhoto" descr="http://www.leonardo.org.pl/sites/leonardo.org.pl/files/project-gallery/2051/1882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4500570"/>
            <a:ext cx="2786082" cy="2190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57554" y="-214338"/>
            <a:ext cx="4929190" cy="1143000"/>
          </a:xfrm>
        </p:spPr>
        <p:txBody>
          <a:bodyPr>
            <a:normAutofit/>
          </a:bodyPr>
          <a:lstStyle/>
          <a:p>
            <a:pPr algn="ctr"/>
            <a:r>
              <a:rPr lang="pl-PL" sz="3400" dirty="0" smtClean="0"/>
              <a:t>Wyróżnienie 2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1200" u="sng" dirty="0" smtClean="0">
                <a:hlinkClick r:id="rId3"/>
              </a:rPr>
              <a:t> </a:t>
            </a:r>
            <a:r>
              <a:rPr lang="pl-PL" sz="1200" u="sng" cap="none" dirty="0" smtClean="0">
                <a:hlinkClick r:id="rId3"/>
              </a:rPr>
              <a:t>http://eduinspiracje.org.pl/</a:t>
            </a:r>
            <a:endParaRPr lang="pl-PL" sz="1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114668" cy="4525963"/>
          </a:xfrm>
        </p:spPr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357686" y="1285860"/>
            <a:ext cx="3929090" cy="5357826"/>
          </a:xfrm>
        </p:spPr>
        <p:txBody>
          <a:bodyPr>
            <a:normAutofit/>
          </a:bodyPr>
          <a:lstStyle/>
          <a:p>
            <a:endParaRPr lang="pl-PL" sz="1100" dirty="0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142844" y="142852"/>
          <a:ext cx="4066384" cy="57450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Acrobat Document" r:id="rId4" imgW="5676900" imgH="8020050" progId="AcroExch.Document.7">
                  <p:embed/>
                </p:oleObj>
              </mc:Choice>
              <mc:Fallback>
                <p:oleObj name="Acrobat Document" r:id="rId4" imgW="5676900" imgH="8020050" progId="AcroExch.Document.7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44" y="142852"/>
                        <a:ext cx="4066384" cy="57450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4643438" y="1095616"/>
          <a:ext cx="4071934" cy="5762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Acrobat Document" r:id="rId6" imgW="5667375" imgH="8020050" progId="AcroExch.Document.7">
                  <p:embed/>
                </p:oleObj>
              </mc:Choice>
              <mc:Fallback>
                <p:oleObj name="Acrobat Document" r:id="rId6" imgW="5667375" imgH="8020050" progId="AcroExch.Document.7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095616"/>
                        <a:ext cx="4071934" cy="57623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500034" y="214290"/>
          <a:ext cx="3929090" cy="5560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18" name="Acrobat Document" r:id="rId3" imgW="5667375" imgH="8020050" progId="AcroExch.Document.7">
                  <p:embed/>
                </p:oleObj>
              </mc:Choice>
              <mc:Fallback>
                <p:oleObj name="Acrobat Document" r:id="rId3" imgW="5667375" imgH="8020050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34" y="214290"/>
                        <a:ext cx="3929090" cy="55602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1" name="Object 3"/>
          <p:cNvGraphicFramePr>
            <a:graphicFrameLocks noChangeAspect="1"/>
          </p:cNvGraphicFramePr>
          <p:nvPr/>
        </p:nvGraphicFramePr>
        <p:xfrm>
          <a:off x="4572000" y="974285"/>
          <a:ext cx="4157671" cy="5883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19" name="Acrobat Document" r:id="rId5" imgW="5667375" imgH="8020050" progId="AcroExch.Document.7">
                  <p:embed/>
                </p:oleObj>
              </mc:Choice>
              <mc:Fallback>
                <p:oleObj name="Acrobat Document" r:id="rId5" imgW="5667375" imgH="8020050" progId="AcroExch.Document.7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974285"/>
                        <a:ext cx="4157671" cy="58837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43465" y="2594235"/>
            <a:ext cx="6186502" cy="2422189"/>
          </a:xfrm>
        </p:spPr>
        <p:txBody>
          <a:bodyPr>
            <a:noAutofit/>
          </a:bodyPr>
          <a:lstStyle/>
          <a:p>
            <a:r>
              <a:rPr lang="pl-PL" sz="2000" dirty="0" smtClean="0"/>
              <a:t>Zakład Promowania Kształcenia Zawodowego Związku Przemysłu Budowlanego Berlina i Brandenburgii (Niemcy)</a:t>
            </a:r>
          </a:p>
          <a:p>
            <a:pPr marL="0" indent="0">
              <a:buNone/>
            </a:pPr>
            <a:endParaRPr lang="pl-PL" sz="2000" dirty="0" smtClean="0"/>
          </a:p>
          <a:p>
            <a:r>
              <a:rPr lang="pl-PL" sz="2000" dirty="0" smtClean="0"/>
              <a:t>Średnia Zawodowa Szkoła Budowlana w Żylinie (Słowacja)</a:t>
            </a:r>
            <a:endParaRPr lang="pl-PL" sz="2000" dirty="0"/>
          </a:p>
        </p:txBody>
      </p:sp>
      <p:pic>
        <p:nvPicPr>
          <p:cNvPr id="2054" name="Picture 6" descr="F:\Leonardo da Vinci\Leo 2014\Etap 2 - Staż\Zdjęcia stażu\Tydzień I\1 dzień Frankfurt, powitanie\DSCN74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188640"/>
            <a:ext cx="1718647" cy="2291529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21882" y="692696"/>
            <a:ext cx="6929486" cy="1511288"/>
          </a:xfrm>
        </p:spPr>
        <p:txBody>
          <a:bodyPr>
            <a:normAutofit/>
          </a:bodyPr>
          <a:lstStyle/>
          <a:p>
            <a:pPr algn="ctr"/>
            <a:r>
              <a:rPr lang="pl-PL" sz="3200" dirty="0" smtClean="0"/>
              <a:t>Zespół Szkół Budowlanych</a:t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i  </a:t>
            </a:r>
            <a:r>
              <a:rPr lang="pl-PL" sz="3200" dirty="0" err="1" smtClean="0"/>
              <a:t>jeGO</a:t>
            </a:r>
            <a:r>
              <a:rPr lang="pl-PL" sz="3200" dirty="0" smtClean="0"/>
              <a:t>  partnerzy</a:t>
            </a:r>
            <a:endParaRPr lang="pl-PL" sz="3200" dirty="0"/>
          </a:p>
        </p:txBody>
      </p:sp>
      <p:pic>
        <p:nvPicPr>
          <p:cNvPr id="29698" name="Picture 2" descr="G:\_\Erasmus+ POWER 2017\Mobilność 3 - Niemcy\Etap 2 - Staż Niemcy\Fotos Brandenburg\ZSB Opole\20180305_0753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005174"/>
            <a:ext cx="2312336" cy="168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G:\_\Erasmus+ POWER 2017\Mobilność 3 - Niemcy\Etap 2 - Staż Niemcy\Fotos Brandenburg\ZSB Opole\20180315_0937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3" y="2933410"/>
            <a:ext cx="2222702" cy="157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G:\_\Erasmus+ POWER 2017\Mobilność 3 - Niemcy\Etap 2 - Staż Niemcy\Fotos Brandenburg\ZSB Opole\P10104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006405"/>
            <a:ext cx="2247175" cy="168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G:\_\Erasmus+ POWER 2017\Mobilność 1 - Słowacja aranżacja\Etap 2 - Staż Słowacja aranżacja\Foto Słowacja aranżacja\Na stronę\Inne\IMG_17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5005174"/>
            <a:ext cx="2448272" cy="168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820816" y="404664"/>
            <a:ext cx="8229600" cy="4176464"/>
          </a:xfrm>
        </p:spPr>
        <p:txBody>
          <a:bodyPr>
            <a:normAutofit/>
          </a:bodyPr>
          <a:lstStyle/>
          <a:p>
            <a:r>
              <a:rPr lang="pl-PL" sz="3100" dirty="0" smtClean="0"/>
              <a:t>	CELE  I  ZAŁOŻENIA  PROJEKTU</a:t>
            </a:r>
            <a:br>
              <a:rPr lang="pl-PL" sz="3100" dirty="0" smtClean="0"/>
            </a:br>
            <a:r>
              <a:rPr lang="pl-PL" sz="3100" dirty="0" smtClean="0"/>
              <a:t/>
            </a:r>
            <a:br>
              <a:rPr lang="pl-PL" sz="3100" dirty="0" smtClean="0"/>
            </a:br>
            <a:r>
              <a:rPr lang="pl-PL" sz="3100" dirty="0" smtClean="0"/>
              <a:t>	</a:t>
            </a:r>
            <a:r>
              <a:rPr lang="pl-PL" sz="3100" dirty="0" smtClean="0">
                <a:latin typeface="+mn-lt"/>
              </a:rPr>
              <a:t>doskonalenie umiejętności:</a:t>
            </a:r>
            <a:r>
              <a:rPr lang="pl-PL" sz="1800" dirty="0" smtClean="0">
                <a:latin typeface="+mn-lt"/>
              </a:rPr>
              <a:t/>
            </a:r>
            <a:br>
              <a:rPr lang="pl-PL" sz="1800" dirty="0" smtClean="0">
                <a:latin typeface="+mn-lt"/>
              </a:rPr>
            </a:br>
            <a:r>
              <a:rPr lang="pl-PL" sz="1800" dirty="0" smtClean="0">
                <a:latin typeface="+mn-lt"/>
              </a:rPr>
              <a:t/>
            </a:r>
            <a:br>
              <a:rPr lang="pl-PL" sz="1800" dirty="0" smtClean="0">
                <a:latin typeface="+mn-lt"/>
              </a:rPr>
            </a:br>
            <a:r>
              <a:rPr lang="pl-PL" sz="1800" dirty="0" smtClean="0">
                <a:latin typeface="+mn-lt"/>
              </a:rPr>
              <a:t/>
            </a:r>
            <a:br>
              <a:rPr lang="pl-PL" sz="1800" dirty="0" smtClean="0">
                <a:latin typeface="+mn-lt"/>
              </a:rPr>
            </a:br>
            <a:r>
              <a:rPr lang="pl-PL" sz="2000" dirty="0" smtClean="0">
                <a:latin typeface="+mn-lt"/>
              </a:rPr>
              <a:t>- </a:t>
            </a:r>
            <a:r>
              <a:rPr lang="pl-PL" sz="1800" dirty="0" smtClean="0">
                <a:latin typeface="+mn-lt"/>
              </a:rPr>
              <a:t>zawodowych    </a:t>
            </a:r>
            <a:br>
              <a:rPr lang="pl-PL" sz="1800" dirty="0" smtClean="0">
                <a:latin typeface="+mn-lt"/>
              </a:rPr>
            </a:br>
            <a:r>
              <a:rPr lang="pl-PL" sz="1800" dirty="0" smtClean="0">
                <a:latin typeface="+mn-lt"/>
              </a:rPr>
              <a:t/>
            </a:r>
            <a:br>
              <a:rPr lang="pl-PL" sz="1800" dirty="0" smtClean="0">
                <a:latin typeface="+mn-lt"/>
              </a:rPr>
            </a:br>
            <a:r>
              <a:rPr lang="pl-PL" sz="1800" dirty="0">
                <a:latin typeface="+mn-lt"/>
              </a:rPr>
              <a:t>	</a:t>
            </a:r>
            <a:r>
              <a:rPr lang="pl-PL" sz="1800" dirty="0" smtClean="0">
                <a:latin typeface="+mn-lt"/>
              </a:rPr>
              <a:t>		- językowych		</a:t>
            </a:r>
            <a:br>
              <a:rPr lang="pl-PL" sz="1800" dirty="0" smtClean="0">
                <a:latin typeface="+mn-lt"/>
              </a:rPr>
            </a:br>
            <a:r>
              <a:rPr lang="pl-PL" sz="1800" dirty="0">
                <a:latin typeface="+mn-lt"/>
              </a:rPr>
              <a:t/>
            </a:r>
            <a:br>
              <a:rPr lang="pl-PL" sz="1800" dirty="0">
                <a:latin typeface="+mn-lt"/>
              </a:rPr>
            </a:br>
            <a:r>
              <a:rPr lang="pl-PL" sz="1800" dirty="0" smtClean="0">
                <a:latin typeface="+mn-lt"/>
              </a:rPr>
              <a:t>                                				- międzykulturowych</a:t>
            </a:r>
            <a:r>
              <a:rPr lang="pl-PL" sz="1400" dirty="0" smtClean="0"/>
              <a:t/>
            </a:r>
            <a:br>
              <a:rPr lang="pl-PL" sz="1400" dirty="0" smtClean="0"/>
            </a:b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8596" y="3643314"/>
            <a:ext cx="8229600" cy="3357562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endParaRPr lang="pl-PL" dirty="0"/>
          </a:p>
        </p:txBody>
      </p:sp>
      <p:pic>
        <p:nvPicPr>
          <p:cNvPr id="30722" name="Picture 2" descr="G:\_\Erasmus+ POWER 2017\Mobilność 1 - Słowacja aranżacja\Etap 2 - Staż Słowacja aranżacja\Foto Słowacja aranżacja\Inne\20171130_1739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04606" y="4087581"/>
            <a:ext cx="3168354" cy="2376265"/>
          </a:xfrm>
          <a:prstGeom prst="rect">
            <a:avLst/>
          </a:prstGeom>
          <a:noFill/>
          <a:scene3d>
            <a:camera prst="orthographicFront">
              <a:rot lat="21299999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G:\_\Erasmus+ POWER 2017\Mobilność2 - słowacja budownictwo\Etap 2 - Staż Słowacja budownictwo\Foto Słowacja budownictwo\20171108_112009-e1510301195347-768x1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11076"/>
            <a:ext cx="237626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G:\_\Erasmus+ POWER 2017\Mobilność 3 - Niemcy\Etap 2 - Staż Niemcy\Fotos Brandenburg\20180306_1925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078" y="4077072"/>
            <a:ext cx="3024338" cy="226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>
            <a:normAutofit/>
          </a:bodyPr>
          <a:lstStyle/>
          <a:p>
            <a:r>
              <a:rPr lang="pl-PL" sz="2200" b="1" dirty="0" smtClean="0"/>
              <a:t>ETAP  1 </a:t>
            </a:r>
            <a:r>
              <a:rPr lang="pl-PL" sz="2200" dirty="0" smtClean="0"/>
              <a:t>– PRZYGOTOWANIA</a:t>
            </a:r>
          </a:p>
          <a:p>
            <a:pPr>
              <a:buNone/>
            </a:pPr>
            <a:endParaRPr lang="pl-PL" sz="2200" dirty="0" smtClean="0"/>
          </a:p>
          <a:p>
            <a:endParaRPr lang="pl-PL" sz="2200" dirty="0" smtClean="0"/>
          </a:p>
          <a:p>
            <a:pPr>
              <a:buNone/>
            </a:pPr>
            <a:endParaRPr lang="pl-PL" sz="2200" dirty="0" smtClean="0"/>
          </a:p>
          <a:p>
            <a:pPr>
              <a:buNone/>
            </a:pPr>
            <a:endParaRPr lang="pl-PL" sz="2200" dirty="0" smtClean="0"/>
          </a:p>
          <a:p>
            <a:pPr>
              <a:buNone/>
            </a:pPr>
            <a:endParaRPr lang="pl-PL" sz="2200" dirty="0" smtClean="0"/>
          </a:p>
          <a:p>
            <a:pPr>
              <a:buNone/>
            </a:pPr>
            <a:endParaRPr lang="pl-PL" sz="2200" dirty="0" smtClean="0"/>
          </a:p>
          <a:p>
            <a:pPr>
              <a:buNone/>
            </a:pPr>
            <a:endParaRPr lang="pl-PL" sz="2200" dirty="0" smtClean="0"/>
          </a:p>
          <a:p>
            <a:r>
              <a:rPr lang="pl-PL" sz="2200" b="1" dirty="0" smtClean="0"/>
              <a:t>ETAP  3 </a:t>
            </a:r>
            <a:r>
              <a:rPr lang="pl-PL" sz="2200" dirty="0" smtClean="0"/>
              <a:t>– </a:t>
            </a:r>
          </a:p>
          <a:p>
            <a:pPr marL="0" indent="0">
              <a:buNone/>
            </a:pPr>
            <a:r>
              <a:rPr lang="pl-PL" sz="2200" dirty="0"/>
              <a:t> </a:t>
            </a:r>
            <a:r>
              <a:rPr lang="pl-PL" sz="2200" dirty="0" smtClean="0"/>
              <a:t>  UPOWSZECHNIANIE,  </a:t>
            </a:r>
          </a:p>
          <a:p>
            <a:pPr marL="0" indent="0">
              <a:buNone/>
            </a:pPr>
            <a:r>
              <a:rPr lang="pl-PL" sz="2200" dirty="0" smtClean="0"/>
              <a:t>   EWALUACJA  PROJEKTU</a:t>
            </a:r>
            <a:r>
              <a:rPr lang="pl-PL" dirty="0" smtClean="0">
                <a:solidFill>
                  <a:schemeClr val="accent1"/>
                </a:solidFill>
              </a:rPr>
              <a:t/>
            </a:r>
            <a:br>
              <a:rPr lang="pl-PL" dirty="0" smtClean="0">
                <a:solidFill>
                  <a:schemeClr val="accent1"/>
                </a:solidFill>
              </a:rPr>
            </a:br>
            <a:r>
              <a:rPr lang="pl-PL" dirty="0" smtClean="0">
                <a:solidFill>
                  <a:schemeClr val="accent1"/>
                </a:solidFill>
              </a:rPr>
              <a:t>		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178808" y="1700808"/>
            <a:ext cx="4179406" cy="4425355"/>
          </a:xfrm>
        </p:spPr>
        <p:txBody>
          <a:bodyPr>
            <a:normAutofit/>
          </a:bodyPr>
          <a:lstStyle/>
          <a:p>
            <a:endParaRPr lang="pl-PL" sz="2200" b="1" dirty="0" smtClean="0">
              <a:solidFill>
                <a:schemeClr val="accent1"/>
              </a:solidFill>
            </a:endParaRPr>
          </a:p>
          <a:p>
            <a:endParaRPr lang="pl-PL" sz="2200" b="1" dirty="0" smtClean="0">
              <a:solidFill>
                <a:schemeClr val="accent1"/>
              </a:solidFill>
            </a:endParaRPr>
          </a:p>
          <a:p>
            <a:endParaRPr lang="pl-PL" sz="2200" b="1" dirty="0" smtClean="0">
              <a:solidFill>
                <a:schemeClr val="accent1"/>
              </a:solidFill>
            </a:endParaRPr>
          </a:p>
          <a:p>
            <a:pPr>
              <a:buNone/>
            </a:pPr>
            <a:endParaRPr lang="pl-PL" sz="2200" b="1" dirty="0" smtClean="0">
              <a:solidFill>
                <a:schemeClr val="accent1"/>
              </a:solidFill>
            </a:endParaRPr>
          </a:p>
          <a:p>
            <a:pPr>
              <a:buNone/>
            </a:pPr>
            <a:endParaRPr lang="pl-PL" sz="2200" b="1" dirty="0" smtClean="0">
              <a:solidFill>
                <a:schemeClr val="accent1"/>
              </a:solidFill>
            </a:endParaRPr>
          </a:p>
          <a:p>
            <a:r>
              <a:rPr lang="pl-PL" sz="2200" b="1" dirty="0" smtClean="0"/>
              <a:t>ETAP  2  </a:t>
            </a:r>
            <a:r>
              <a:rPr lang="pl-PL" sz="2200" dirty="0" smtClean="0"/>
              <a:t>-  STAŻ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0"/>
            <a:ext cx="7242048" cy="1143000"/>
          </a:xfrm>
        </p:spPr>
        <p:txBody>
          <a:bodyPr>
            <a:normAutofit/>
          </a:bodyPr>
          <a:lstStyle/>
          <a:p>
            <a:pPr algn="ctr"/>
            <a:r>
              <a:rPr lang="pl-PL" sz="3200" dirty="0" smtClean="0"/>
              <a:t>ETAPY   REALIZACJI   PROJEKTU</a:t>
            </a:r>
            <a:endParaRPr lang="pl-PL" sz="3200" dirty="0"/>
          </a:p>
        </p:txBody>
      </p:sp>
      <p:pic>
        <p:nvPicPr>
          <p:cNvPr id="31746" name="Picture 2" descr="G:\_\Erasmus+ POWER 2017\Mobilność 1 - Słowacja aranżacja\Etap1 - Przygotowania Słowacja aranżacja\Kurs zawodowy\erasmus (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40768"/>
            <a:ext cx="2976212" cy="223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G:\_\Erasmus+ POWER 2017\Mobilność 1 - Słowacja aranżacja\Etap 2 - Staż Słowacja aranżacja\Foto Słowacja aranżacja\praktyka\20171121_1143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76" y="2348880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G:\_\Erasmus+ POWER 2017\Upowszechnianie\Upowszechnianie budownictwo\IMGP01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012" y="4509120"/>
            <a:ext cx="297633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19732" y="764704"/>
            <a:ext cx="5044356" cy="1143000"/>
          </a:xfrm>
        </p:spPr>
        <p:txBody>
          <a:bodyPr>
            <a:noAutofit/>
          </a:bodyPr>
          <a:lstStyle/>
          <a:p>
            <a:pPr algn="ctr"/>
            <a:r>
              <a:rPr lang="pl-PL" sz="4400" dirty="0" smtClean="0">
                <a:latin typeface="+mn-lt"/>
              </a:rPr>
              <a:t>Etap 1</a:t>
            </a:r>
            <a:br>
              <a:rPr lang="pl-PL" sz="4400" dirty="0" smtClean="0">
                <a:latin typeface="+mn-lt"/>
              </a:rPr>
            </a:br>
            <a:r>
              <a:rPr lang="pl-PL" sz="4400" dirty="0" smtClean="0">
                <a:latin typeface="+mn-lt"/>
              </a:rPr>
              <a:t>Przygotowania</a:t>
            </a:r>
            <a:endParaRPr lang="pl-PL" sz="4400" dirty="0">
              <a:latin typeface="+mn-lt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652120" y="2132856"/>
            <a:ext cx="2548136" cy="259468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l-PL" sz="1600" dirty="0"/>
              <a:t>	</a:t>
            </a:r>
            <a:endParaRPr lang="pl-PL" sz="17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4294967295"/>
          </p:nvPr>
        </p:nvSpPr>
        <p:spPr>
          <a:xfrm>
            <a:off x="5940152" y="2636912"/>
            <a:ext cx="4038600" cy="144016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pl-PL" sz="2300" dirty="0" smtClean="0"/>
              <a:t>	</a:t>
            </a:r>
            <a:endParaRPr lang="pl-PL" sz="2300" dirty="0"/>
          </a:p>
          <a:p>
            <a:pPr algn="just">
              <a:buNone/>
            </a:pPr>
            <a:endParaRPr lang="pl-PL" sz="1600" dirty="0" smtClean="0">
              <a:solidFill>
                <a:schemeClr val="accent1"/>
              </a:solidFill>
            </a:endParaRPr>
          </a:p>
          <a:p>
            <a:pPr algn="just">
              <a:buNone/>
            </a:pPr>
            <a:endParaRPr lang="pl-PL" sz="1600" dirty="0" smtClean="0">
              <a:solidFill>
                <a:schemeClr val="accent1"/>
              </a:solidFill>
            </a:endParaRPr>
          </a:p>
          <a:p>
            <a:pPr algn="just">
              <a:buNone/>
            </a:pPr>
            <a:endParaRPr lang="pl-PL" sz="1600" dirty="0" smtClean="0">
              <a:solidFill>
                <a:schemeClr val="accent1"/>
              </a:solidFill>
            </a:endParaRPr>
          </a:p>
          <a:p>
            <a:r>
              <a:rPr lang="pl-PL" sz="9600" dirty="0" smtClean="0"/>
              <a:t>KURSY</a:t>
            </a:r>
          </a:p>
          <a:p>
            <a:pPr>
              <a:buNone/>
            </a:pPr>
            <a:endParaRPr lang="pl-PL" sz="9600" dirty="0"/>
          </a:p>
          <a:p>
            <a:r>
              <a:rPr lang="pl-PL" sz="9600" dirty="0" smtClean="0"/>
              <a:t>WARSZTATY</a:t>
            </a:r>
          </a:p>
          <a:p>
            <a:pPr>
              <a:buNone/>
            </a:pPr>
            <a:endParaRPr lang="pl-PL" sz="1600" dirty="0">
              <a:solidFill>
                <a:schemeClr val="accent1"/>
              </a:solidFill>
            </a:endParaRPr>
          </a:p>
          <a:p>
            <a:pPr>
              <a:buNone/>
            </a:pPr>
            <a:r>
              <a:rPr lang="pl-PL" sz="1600" dirty="0" smtClean="0">
                <a:solidFill>
                  <a:schemeClr val="accent1"/>
                </a:solidFill>
                <a:latin typeface="+mn-lt"/>
              </a:rPr>
              <a:t>	</a:t>
            </a:r>
          </a:p>
          <a:p>
            <a:pPr>
              <a:buNone/>
            </a:pPr>
            <a:endParaRPr lang="pl-PL" sz="1600" dirty="0">
              <a:solidFill>
                <a:schemeClr val="accent1"/>
              </a:solidFill>
            </a:endParaRPr>
          </a:p>
          <a:p>
            <a:pPr>
              <a:buNone/>
            </a:pPr>
            <a:endParaRPr lang="pl-PL" sz="1600" dirty="0" smtClean="0">
              <a:solidFill>
                <a:schemeClr val="accent1"/>
              </a:solidFill>
              <a:latin typeface="+mn-lt"/>
            </a:endParaRPr>
          </a:p>
          <a:p>
            <a:pPr>
              <a:buNone/>
            </a:pPr>
            <a:r>
              <a:rPr lang="pl-PL" sz="1600" dirty="0">
                <a:solidFill>
                  <a:schemeClr val="accent1"/>
                </a:solidFill>
              </a:rPr>
              <a:t>	</a:t>
            </a:r>
          </a:p>
        </p:txBody>
      </p:sp>
      <p:pic>
        <p:nvPicPr>
          <p:cNvPr id="32770" name="Picture 2" descr="G:\_\Erasmus+ POWER 2017\Mobilność 1 - Słowacja aranżacja\Etap1 - Przygotowania Słowacja aranżacja\Kurs zawodowy\erasmus (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8639"/>
            <a:ext cx="3597201" cy="269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G:\_\Erasmus+ POWER 2017\Mobilność 1 - Słowacja aranżacja\Etap1 - Przygotowania Słowacja aranżacja\Kurs zawodowy\IMG_04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6912"/>
            <a:ext cx="5405119" cy="405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581128"/>
            <a:ext cx="2805113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92" y="0"/>
            <a:ext cx="7087888" cy="1524784"/>
          </a:xfrm>
        </p:spPr>
        <p:txBody>
          <a:bodyPr>
            <a:normAutofit/>
          </a:bodyPr>
          <a:lstStyle/>
          <a:p>
            <a:pPr algn="ctr"/>
            <a:r>
              <a:rPr lang="pl-PL" sz="3200" dirty="0">
                <a:ln w="500">
                  <a:solidFill>
                    <a:srgbClr val="1F497D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8064A2">
                        <a:tint val="13000"/>
                      </a:srgbClr>
                    </a:gs>
                    <a:gs pos="10000">
                      <a:srgbClr val="8064A2">
                        <a:tint val="20000"/>
                      </a:srgbClr>
                    </a:gs>
                    <a:gs pos="49000">
                      <a:srgbClr val="8064A2">
                        <a:tint val="70000"/>
                      </a:srgbClr>
                    </a:gs>
                    <a:gs pos="50000">
                      <a:srgbClr val="8064A2">
                        <a:tint val="97000"/>
                      </a:srgbClr>
                    </a:gs>
                    <a:gs pos="100000">
                      <a:srgbClr val="8064A2">
                        <a:tint val="20000"/>
                      </a:srgbClr>
                    </a:gs>
                  </a:gsLst>
                  <a:lin ang="5400000" scaled="1"/>
                </a:gradFill>
              </a:rPr>
              <a:t>Etap 2 – mobilność 1</a:t>
            </a:r>
            <a:br>
              <a:rPr lang="pl-PL" sz="3200" dirty="0">
                <a:ln w="500">
                  <a:solidFill>
                    <a:srgbClr val="1F497D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8064A2">
                        <a:tint val="13000"/>
                      </a:srgbClr>
                    </a:gs>
                    <a:gs pos="10000">
                      <a:srgbClr val="8064A2">
                        <a:tint val="20000"/>
                      </a:srgbClr>
                    </a:gs>
                    <a:gs pos="49000">
                      <a:srgbClr val="8064A2">
                        <a:tint val="70000"/>
                      </a:srgbClr>
                    </a:gs>
                    <a:gs pos="50000">
                      <a:srgbClr val="8064A2">
                        <a:tint val="97000"/>
                      </a:srgbClr>
                    </a:gs>
                    <a:gs pos="100000">
                      <a:srgbClr val="8064A2">
                        <a:tint val="20000"/>
                      </a:srgbClr>
                    </a:gs>
                  </a:gsLst>
                  <a:lin ang="5400000" scaled="1"/>
                </a:gradFill>
              </a:rPr>
            </a:br>
            <a:r>
              <a:rPr lang="pl-PL" sz="2000" dirty="0" smtClean="0">
                <a:ln w="500">
                  <a:solidFill>
                    <a:srgbClr val="1F497D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8064A2">
                        <a:tint val="13000"/>
                      </a:srgbClr>
                    </a:gs>
                    <a:gs pos="10000">
                      <a:srgbClr val="8064A2">
                        <a:tint val="20000"/>
                      </a:srgbClr>
                    </a:gs>
                    <a:gs pos="49000">
                      <a:srgbClr val="8064A2">
                        <a:tint val="70000"/>
                      </a:srgbClr>
                    </a:gs>
                    <a:gs pos="50000">
                      <a:srgbClr val="8064A2">
                        <a:tint val="97000"/>
                      </a:srgbClr>
                    </a:gs>
                    <a:gs pos="100000">
                      <a:srgbClr val="8064A2">
                        <a:tint val="20000"/>
                      </a:srgbClr>
                    </a:gs>
                  </a:gsLst>
                  <a:lin ang="5400000" scaled="1"/>
                </a:gradFill>
              </a:rPr>
              <a:t>Staż</a:t>
            </a:r>
            <a:br>
              <a:rPr lang="pl-PL" sz="2000" dirty="0" smtClean="0">
                <a:ln w="500">
                  <a:solidFill>
                    <a:srgbClr val="1F497D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8064A2">
                        <a:tint val="13000"/>
                      </a:srgbClr>
                    </a:gs>
                    <a:gs pos="10000">
                      <a:srgbClr val="8064A2">
                        <a:tint val="20000"/>
                      </a:srgbClr>
                    </a:gs>
                    <a:gs pos="49000">
                      <a:srgbClr val="8064A2">
                        <a:tint val="70000"/>
                      </a:srgbClr>
                    </a:gs>
                    <a:gs pos="50000">
                      <a:srgbClr val="8064A2">
                        <a:tint val="97000"/>
                      </a:srgbClr>
                    </a:gs>
                    <a:gs pos="100000">
                      <a:srgbClr val="8064A2">
                        <a:tint val="20000"/>
                      </a:srgbClr>
                    </a:gs>
                  </a:gsLst>
                  <a:lin ang="5400000" scaled="1"/>
                </a:gradFill>
              </a:rPr>
            </a:br>
            <a:r>
              <a:rPr lang="pl-PL" sz="2000" dirty="0" smtClean="0">
                <a:ln w="500">
                  <a:solidFill>
                    <a:srgbClr val="1F497D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8064A2">
                        <a:tint val="13000"/>
                      </a:srgbClr>
                    </a:gs>
                    <a:gs pos="10000">
                      <a:srgbClr val="8064A2">
                        <a:tint val="20000"/>
                      </a:srgbClr>
                    </a:gs>
                    <a:gs pos="49000">
                      <a:srgbClr val="8064A2">
                        <a:tint val="70000"/>
                      </a:srgbClr>
                    </a:gs>
                    <a:gs pos="50000">
                      <a:srgbClr val="8064A2">
                        <a:tint val="97000"/>
                      </a:srgbClr>
                    </a:gs>
                    <a:gs pos="100000">
                      <a:srgbClr val="8064A2">
                        <a:tint val="20000"/>
                      </a:srgbClr>
                    </a:gs>
                  </a:gsLst>
                  <a:lin ang="5400000" scaled="1"/>
                </a:gradFill>
              </a:rPr>
              <a:t>w  </a:t>
            </a:r>
            <a:r>
              <a:rPr lang="pl-PL" sz="2000" dirty="0">
                <a:ln w="500">
                  <a:solidFill>
                    <a:srgbClr val="1F497D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8064A2">
                        <a:tint val="13000"/>
                      </a:srgbClr>
                    </a:gs>
                    <a:gs pos="10000">
                      <a:srgbClr val="8064A2">
                        <a:tint val="20000"/>
                      </a:srgbClr>
                    </a:gs>
                    <a:gs pos="49000">
                      <a:srgbClr val="8064A2">
                        <a:tint val="70000"/>
                      </a:srgbClr>
                    </a:gs>
                    <a:gs pos="50000">
                      <a:srgbClr val="8064A2">
                        <a:tint val="97000"/>
                      </a:srgbClr>
                    </a:gs>
                    <a:gs pos="100000">
                      <a:srgbClr val="8064A2">
                        <a:tint val="20000"/>
                      </a:srgbClr>
                    </a:gs>
                  </a:gsLst>
                  <a:lin ang="5400000" scaled="1"/>
                </a:gradFill>
              </a:rPr>
              <a:t>ośrodku  </a:t>
            </a:r>
            <a:r>
              <a:rPr lang="pl-PL" sz="2000" dirty="0" smtClean="0">
                <a:ln w="500">
                  <a:solidFill>
                    <a:srgbClr val="1F497D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8064A2">
                        <a:tint val="13000"/>
                      </a:srgbClr>
                    </a:gs>
                    <a:gs pos="10000">
                      <a:srgbClr val="8064A2">
                        <a:tint val="20000"/>
                      </a:srgbClr>
                    </a:gs>
                    <a:gs pos="49000">
                      <a:srgbClr val="8064A2">
                        <a:tint val="70000"/>
                      </a:srgbClr>
                    </a:gs>
                    <a:gs pos="50000">
                      <a:srgbClr val="8064A2">
                        <a:tint val="97000"/>
                      </a:srgbClr>
                    </a:gs>
                    <a:gs pos="100000">
                      <a:srgbClr val="8064A2">
                        <a:tint val="20000"/>
                      </a:srgbClr>
                    </a:gs>
                  </a:gsLst>
                  <a:lin ang="5400000" scaled="1"/>
                </a:gradFill>
              </a:rPr>
              <a:t>szkolenia  </a:t>
            </a:r>
            <a:br>
              <a:rPr lang="pl-PL" sz="2000" dirty="0" smtClean="0">
                <a:ln w="500">
                  <a:solidFill>
                    <a:srgbClr val="1F497D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8064A2">
                        <a:tint val="13000"/>
                      </a:srgbClr>
                    </a:gs>
                    <a:gs pos="10000">
                      <a:srgbClr val="8064A2">
                        <a:tint val="20000"/>
                      </a:srgbClr>
                    </a:gs>
                    <a:gs pos="49000">
                      <a:srgbClr val="8064A2">
                        <a:tint val="70000"/>
                      </a:srgbClr>
                    </a:gs>
                    <a:gs pos="50000">
                      <a:srgbClr val="8064A2">
                        <a:tint val="97000"/>
                      </a:srgbClr>
                    </a:gs>
                    <a:gs pos="100000">
                      <a:srgbClr val="8064A2">
                        <a:tint val="20000"/>
                      </a:srgbClr>
                    </a:gs>
                  </a:gsLst>
                  <a:lin ang="5400000" scaled="1"/>
                </a:gradFill>
              </a:rPr>
            </a:br>
            <a:r>
              <a:rPr lang="pl-PL" sz="2000" dirty="0" smtClean="0">
                <a:ln w="500">
                  <a:solidFill>
                    <a:srgbClr val="1F497D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8064A2">
                        <a:tint val="13000"/>
                      </a:srgbClr>
                    </a:gs>
                    <a:gs pos="10000">
                      <a:srgbClr val="8064A2">
                        <a:tint val="20000"/>
                      </a:srgbClr>
                    </a:gs>
                    <a:gs pos="49000">
                      <a:srgbClr val="8064A2">
                        <a:tint val="70000"/>
                      </a:srgbClr>
                    </a:gs>
                    <a:gs pos="50000">
                      <a:srgbClr val="8064A2">
                        <a:tint val="97000"/>
                      </a:srgbClr>
                    </a:gs>
                    <a:gs pos="100000">
                      <a:srgbClr val="8064A2">
                        <a:tint val="20000"/>
                      </a:srgbClr>
                    </a:gs>
                  </a:gsLst>
                  <a:lin ang="5400000" scaled="1"/>
                </a:gradFill>
              </a:rPr>
              <a:t>Średniej  Zawodowej  Szkole Budowlanej  </a:t>
            </a:r>
            <a:r>
              <a:rPr lang="pl-PL" sz="2000" dirty="0">
                <a:ln w="500">
                  <a:solidFill>
                    <a:srgbClr val="1F497D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8064A2">
                        <a:tint val="13000"/>
                      </a:srgbClr>
                    </a:gs>
                    <a:gs pos="10000">
                      <a:srgbClr val="8064A2">
                        <a:tint val="20000"/>
                      </a:srgbClr>
                    </a:gs>
                    <a:gs pos="49000">
                      <a:srgbClr val="8064A2">
                        <a:tint val="70000"/>
                      </a:srgbClr>
                    </a:gs>
                    <a:gs pos="50000">
                      <a:srgbClr val="8064A2">
                        <a:tint val="97000"/>
                      </a:srgbClr>
                    </a:gs>
                    <a:gs pos="100000">
                      <a:srgbClr val="8064A2">
                        <a:tint val="20000"/>
                      </a:srgbClr>
                    </a:gs>
                  </a:gsLst>
                  <a:lin ang="5400000" scaled="1"/>
                </a:gradFill>
              </a:rPr>
              <a:t>w </a:t>
            </a:r>
            <a:r>
              <a:rPr lang="pl-PL" sz="2000" dirty="0" smtClean="0">
                <a:ln w="500">
                  <a:solidFill>
                    <a:srgbClr val="1F497D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8064A2">
                        <a:tint val="13000"/>
                      </a:srgbClr>
                    </a:gs>
                    <a:gs pos="10000">
                      <a:srgbClr val="8064A2">
                        <a:tint val="20000"/>
                      </a:srgbClr>
                    </a:gs>
                    <a:gs pos="49000">
                      <a:srgbClr val="8064A2">
                        <a:tint val="70000"/>
                      </a:srgbClr>
                    </a:gs>
                    <a:gs pos="50000">
                      <a:srgbClr val="8064A2">
                        <a:tint val="97000"/>
                      </a:srgbClr>
                    </a:gs>
                    <a:gs pos="100000">
                      <a:srgbClr val="8064A2">
                        <a:tint val="20000"/>
                      </a:srgbClr>
                    </a:gs>
                  </a:gsLst>
                  <a:lin ang="5400000" scaled="1"/>
                </a:gradFill>
              </a:rPr>
              <a:t> Żylinie  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0344" y="1772816"/>
            <a:ext cx="3520440" cy="5085184"/>
          </a:xfrm>
        </p:spPr>
        <p:txBody>
          <a:bodyPr>
            <a:normAutofit lnSpcReduction="10000"/>
          </a:bodyPr>
          <a:lstStyle/>
          <a:p>
            <a:r>
              <a:rPr lang="pl-PL" sz="1900" dirty="0" smtClean="0">
                <a:latin typeface="Calibri"/>
                <a:ea typeface="Calibri"/>
              </a:rPr>
              <a:t>wiedza </a:t>
            </a:r>
            <a:r>
              <a:rPr lang="pl-PL" sz="1900" dirty="0">
                <a:latin typeface="Calibri"/>
                <a:ea typeface="Calibri"/>
              </a:rPr>
              <a:t>i umiejętności z zakresu prac w suchej </a:t>
            </a:r>
            <a:r>
              <a:rPr lang="pl-PL" sz="1900" dirty="0" smtClean="0">
                <a:latin typeface="Calibri"/>
                <a:ea typeface="Calibri"/>
              </a:rPr>
              <a:t>zabudowie</a:t>
            </a:r>
          </a:p>
          <a:p>
            <a:pPr marL="0" indent="0">
              <a:buNone/>
            </a:pPr>
            <a:endParaRPr lang="pl-PL" dirty="0">
              <a:latin typeface="Calibri"/>
              <a:ea typeface="Calibri"/>
            </a:endParaRPr>
          </a:p>
          <a:p>
            <a:pPr marL="0" indent="0">
              <a:buNone/>
            </a:pPr>
            <a:endParaRPr lang="pl-PL" dirty="0" smtClean="0">
              <a:latin typeface="Calibri"/>
              <a:ea typeface="Calibri"/>
            </a:endParaRPr>
          </a:p>
          <a:p>
            <a:pPr marL="0" indent="0">
              <a:buNone/>
            </a:pPr>
            <a:endParaRPr lang="pl-PL" dirty="0" smtClean="0">
              <a:latin typeface="Calibri"/>
              <a:ea typeface="Calibri"/>
            </a:endParaRPr>
          </a:p>
          <a:p>
            <a:pPr marL="0" indent="0">
              <a:buNone/>
            </a:pPr>
            <a:endParaRPr lang="pl-PL" dirty="0" smtClean="0">
              <a:latin typeface="Calibri"/>
              <a:ea typeface="Calibri"/>
            </a:endParaRPr>
          </a:p>
          <a:p>
            <a:r>
              <a:rPr lang="pl-PL" sz="1900" dirty="0">
                <a:latin typeface="Calibri"/>
                <a:ea typeface="Calibri"/>
              </a:rPr>
              <a:t>wiedza i umiejętności z zakresu prac malarskich</a:t>
            </a:r>
            <a:endParaRPr lang="pl-PL" sz="1900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220072" y="2924944"/>
            <a:ext cx="3520440" cy="1180728"/>
          </a:xfrm>
        </p:spPr>
        <p:txBody>
          <a:bodyPr>
            <a:normAutofit lnSpcReduction="10000"/>
          </a:bodyPr>
          <a:lstStyle/>
          <a:p>
            <a:r>
              <a:rPr lang="pl-PL" sz="1800" dirty="0" smtClean="0">
                <a:latin typeface="Calibri"/>
                <a:ea typeface="Calibri"/>
              </a:rPr>
              <a:t>wiedza </a:t>
            </a:r>
            <a:r>
              <a:rPr lang="pl-PL" sz="1800" dirty="0">
                <a:latin typeface="Calibri"/>
                <a:ea typeface="Calibri"/>
              </a:rPr>
              <a:t>na temat sprzętu i narzędzi niezbędnych do prac posadzkarsko-okładzinowych, </a:t>
            </a:r>
            <a:r>
              <a:rPr lang="pl-PL" sz="1800" dirty="0" smtClean="0">
                <a:latin typeface="Calibri"/>
                <a:ea typeface="Calibri"/>
              </a:rPr>
              <a:t>umiejętność wykonania prac </a:t>
            </a:r>
            <a:endParaRPr lang="pl-PL" sz="1800" dirty="0"/>
          </a:p>
        </p:txBody>
      </p:sp>
      <p:pic>
        <p:nvPicPr>
          <p:cNvPr id="28674" name="Picture 2" descr="F:\_\Erasmus+ POWER 2017\Mobilność 1 - Słowacja aranżacja\Etap 2 - Staż Słowacja aranżacja\Foto Słowacja aranżacja\Na stronę\Praktyka\20171123_0909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80246" y="483151"/>
            <a:ext cx="2496277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F:\_\Erasmus+ POWER 2017\Mobilność 1 - Słowacja aranżacja\Etap 2 - Staż Słowacja aranżacja\Foto Słowacja aranżacja\Na stronę\Praktyka\IMG-20171127-WA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69160"/>
            <a:ext cx="2944327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F:\_\Erasmus+ POWER 2017\Mobilność 1 - Słowacja aranżacja\Etap 2 - Staż Słowacja aranżacja\Foto Słowacja aranżacja\Na stronę\Praktyka\20171130_0845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147" y="4365104"/>
            <a:ext cx="307234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 descr="F:\_\Erasmus+ POWER 2017\Mobilność 1 - Słowacja aranżacja\Etap 2 - Staż Słowacja aranżacja\Foto Słowacja aranżacja\Na stronę\Praktyka\20171123_0910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357693"/>
            <a:ext cx="2376264" cy="178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F:\_\Erasmus+ POWER 2017\Mobilność 1 - Słowacja aranżacja\Etap 2 - Staż Słowacja aranżacja\Foto Słowacja aranżacja\Na stronę\Praktyka\20171130_0837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57" y="2357693"/>
            <a:ext cx="2372035" cy="177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7" descr="F:\_\Erasmus+ POWER 2017\Mobilność 1 - Słowacja aranżacja\Etap 2 - Staż Słowacja aranżacja\Foto Słowacja aranżacja\Na stronę\Praktyka\20171121_1102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4810182"/>
            <a:ext cx="2496277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0475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8700" y="188640"/>
            <a:ext cx="4230215" cy="588680"/>
          </a:xfrm>
        </p:spPr>
        <p:txBody>
          <a:bodyPr/>
          <a:lstStyle/>
          <a:p>
            <a:pPr algn="ctr"/>
            <a:r>
              <a:rPr lang="pl-PL" sz="3200" dirty="0" smtClean="0">
                <a:ln w="500">
                  <a:solidFill>
                    <a:srgbClr val="1F497D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8064A2">
                        <a:tint val="13000"/>
                      </a:srgbClr>
                    </a:gs>
                    <a:gs pos="10000">
                      <a:srgbClr val="8064A2">
                        <a:tint val="20000"/>
                      </a:srgbClr>
                    </a:gs>
                    <a:gs pos="49000">
                      <a:srgbClr val="8064A2">
                        <a:tint val="70000"/>
                      </a:srgbClr>
                    </a:gs>
                    <a:gs pos="50000">
                      <a:srgbClr val="8064A2">
                        <a:tint val="97000"/>
                      </a:srgbClr>
                    </a:gs>
                    <a:gs pos="100000">
                      <a:srgbClr val="8064A2">
                        <a:tint val="20000"/>
                      </a:srgbClr>
                    </a:gs>
                  </a:gsLst>
                  <a:lin ang="5400000" scaled="1"/>
                </a:gradFill>
              </a:rPr>
              <a:t>czas  </a:t>
            </a:r>
            <a:r>
              <a:rPr lang="pl-PL" sz="3200" dirty="0">
                <a:ln w="500">
                  <a:solidFill>
                    <a:srgbClr val="1F497D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8064A2">
                        <a:tint val="13000"/>
                      </a:srgbClr>
                    </a:gs>
                    <a:gs pos="10000">
                      <a:srgbClr val="8064A2">
                        <a:tint val="20000"/>
                      </a:srgbClr>
                    </a:gs>
                    <a:gs pos="49000">
                      <a:srgbClr val="8064A2">
                        <a:tint val="70000"/>
                      </a:srgbClr>
                    </a:gs>
                    <a:gs pos="50000">
                      <a:srgbClr val="8064A2">
                        <a:tint val="97000"/>
                      </a:srgbClr>
                    </a:gs>
                    <a:gs pos="100000">
                      <a:srgbClr val="8064A2">
                        <a:tint val="20000"/>
                      </a:srgbClr>
                    </a:gs>
                  </a:gsLst>
                  <a:lin ang="5400000" scaled="1"/>
                </a:gradFill>
              </a:rPr>
              <a:t>wolny</a:t>
            </a:r>
            <a:endParaRPr lang="pl-PL" dirty="0"/>
          </a:p>
        </p:txBody>
      </p:sp>
      <p:pic>
        <p:nvPicPr>
          <p:cNvPr id="29698" name="Picture 2" descr="F:\_\Erasmus+ POWER 2017\Mobilność 1 - Słowacja aranżacja\Etap 2 - Staż Słowacja aranżacja\Foto Słowacja aranżacja\Na stronę\Czas wolny\20171127_1609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52736"/>
            <a:ext cx="2879523" cy="215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F:\_\Erasmus+ POWER 2017\Mobilność 1 - Słowacja aranżacja\Etap 2 - Staż Słowacja aranżacja\Foto Słowacja aranżacja\Na stronę\Czas wolny\20171121_1559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044" y="1052736"/>
            <a:ext cx="2531773" cy="189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F:\_\Erasmus+ POWER 2017\Mobilność 1 - Słowacja aranżacja\Etap 2 - Staż Słowacja aranżacja\Foto Słowacja aranżacja\Na stronę\Czas wolny\laser arena 2.s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169" y="0"/>
            <a:ext cx="3345092" cy="176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F:\_\Erasmus+ POWER 2017\Mobilność 1 - Słowacja aranżacja\Etap 2 - Staż Słowacja aranżacja\Foto Słowacja aranżacja\Na stronę\Czas wolny\P100048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607" y="1767218"/>
            <a:ext cx="3717938" cy="278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F:\_\Erasmus+ POWER 2017\Mobilność 1 - Słowacja aranżacja\Etap 2 - Staż Słowacja aranżacja\Foto Słowacja aranżacja\Na stronę\Czas wolny\20171129_1803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321" y="4555546"/>
            <a:ext cx="3069939" cy="230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Picture 7" descr="F:\_\Erasmus+ POWER 2017\Mobilność 1 - Słowacja aranżacja\Etap 2 - Staż Słowacja aranżacja\Foto Słowacja aranżacja\Na stronę\Czas wolny\20171122_19330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523" y="2951566"/>
            <a:ext cx="2528860" cy="189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F:\_\Erasmus+ POWER 2017\Mobilność 1 - Słowacja aranżacja\Etap 2 - Staż Słowacja aranżacja\Foto Słowacja aranżacja\Na stronę\Czas wolny\20171129_1914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01442" y="3974457"/>
            <a:ext cx="3286651" cy="248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5" name="Picture 9" descr="F:\_\Erasmus+ POWER 2017\Mobilność 1 - Słowacja aranżacja\Etap 2 - Staż Słowacja aranżacja\Foto Słowacja aranżacja\Na stronę\Czas wolny\20171129_16161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044" y="4848291"/>
            <a:ext cx="2525590" cy="20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6659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51520" y="1556792"/>
            <a:ext cx="3520440" cy="5544615"/>
          </a:xfrm>
        </p:spPr>
        <p:txBody>
          <a:bodyPr>
            <a:normAutofit lnSpcReduction="10000"/>
          </a:bodyPr>
          <a:lstStyle/>
          <a:p>
            <a:r>
              <a:rPr lang="pl-PL" sz="1800" dirty="0" smtClean="0">
                <a:latin typeface="Calibri"/>
                <a:ea typeface="Calibri"/>
              </a:rPr>
              <a:t>umiejętności </a:t>
            </a:r>
            <a:r>
              <a:rPr lang="pl-PL" sz="1800" dirty="0">
                <a:latin typeface="Calibri"/>
                <a:ea typeface="Calibri"/>
              </a:rPr>
              <a:t>wykańczania materiałem </a:t>
            </a:r>
            <a:r>
              <a:rPr lang="pl-PL" sz="1800" dirty="0" smtClean="0">
                <a:latin typeface="Calibri"/>
                <a:ea typeface="Calibri"/>
              </a:rPr>
              <a:t>karton-gips</a:t>
            </a:r>
          </a:p>
          <a:p>
            <a:pPr marL="0" indent="0">
              <a:buNone/>
            </a:pPr>
            <a:endParaRPr lang="pl-PL" sz="1800" dirty="0">
              <a:latin typeface="Calibri"/>
              <a:ea typeface="Calibri"/>
            </a:endParaRPr>
          </a:p>
          <a:p>
            <a:pPr marL="0" indent="0">
              <a:buNone/>
            </a:pPr>
            <a:endParaRPr lang="pl-PL" sz="1800" dirty="0" smtClean="0">
              <a:latin typeface="Calibri"/>
              <a:ea typeface="Calibri"/>
            </a:endParaRPr>
          </a:p>
          <a:p>
            <a:pPr marL="0" indent="0">
              <a:buNone/>
            </a:pPr>
            <a:endParaRPr lang="pl-PL" sz="1800" dirty="0">
              <a:latin typeface="Calibri"/>
              <a:ea typeface="Calibri"/>
            </a:endParaRPr>
          </a:p>
          <a:p>
            <a:pPr marL="0" indent="0">
              <a:buNone/>
            </a:pPr>
            <a:endParaRPr lang="pl-PL" sz="1800" dirty="0" smtClean="0">
              <a:latin typeface="Calibri"/>
              <a:ea typeface="Calibri"/>
            </a:endParaRPr>
          </a:p>
          <a:p>
            <a:pPr marL="0" indent="0">
              <a:buNone/>
            </a:pPr>
            <a:endParaRPr lang="pl-PL" sz="1800" dirty="0" smtClean="0">
              <a:latin typeface="Calibri"/>
              <a:ea typeface="Calibri"/>
            </a:endParaRPr>
          </a:p>
          <a:p>
            <a:pPr lvl="0">
              <a:buClr>
                <a:srgbClr val="1F497D"/>
              </a:buClr>
            </a:pPr>
            <a:r>
              <a:rPr lang="pl-PL" sz="1800" dirty="0">
                <a:solidFill>
                  <a:prstClr val="black"/>
                </a:solidFill>
                <a:latin typeface="Calibri"/>
                <a:ea typeface="Calibri"/>
              </a:rPr>
              <a:t>umiejętność zabudowy systemów </a:t>
            </a:r>
            <a:r>
              <a:rPr lang="pl-PL" sz="1800" dirty="0" smtClean="0">
                <a:solidFill>
                  <a:prstClr val="black"/>
                </a:solidFill>
                <a:latin typeface="Calibri"/>
                <a:ea typeface="Calibri"/>
              </a:rPr>
              <a:t>sufitowych</a:t>
            </a:r>
          </a:p>
          <a:p>
            <a:pPr marL="0" lvl="0" indent="0">
              <a:buClr>
                <a:srgbClr val="1F497D"/>
              </a:buClr>
              <a:buNone/>
            </a:pPr>
            <a:endParaRPr lang="pl-PL" sz="1800" dirty="0">
              <a:solidFill>
                <a:prstClr val="black"/>
              </a:solidFill>
              <a:latin typeface="Calibri"/>
              <a:ea typeface="Calibri"/>
            </a:endParaRPr>
          </a:p>
          <a:p>
            <a:pPr marL="0" lvl="0" indent="0">
              <a:buClr>
                <a:srgbClr val="1F497D"/>
              </a:buClr>
              <a:buNone/>
            </a:pPr>
            <a:endParaRPr lang="pl-PL" sz="1800" dirty="0" smtClean="0">
              <a:solidFill>
                <a:prstClr val="black"/>
              </a:solidFill>
              <a:latin typeface="Calibri"/>
              <a:ea typeface="Calibri"/>
            </a:endParaRPr>
          </a:p>
          <a:p>
            <a:pPr marL="0" lvl="0" indent="0">
              <a:buClr>
                <a:srgbClr val="1F497D"/>
              </a:buClr>
              <a:buNone/>
            </a:pPr>
            <a:endParaRPr lang="pl-PL" sz="1800" dirty="0">
              <a:solidFill>
                <a:prstClr val="black"/>
              </a:solidFill>
              <a:latin typeface="Calibri"/>
              <a:ea typeface="Calibri"/>
            </a:endParaRPr>
          </a:p>
          <a:p>
            <a:pPr marL="0" lvl="0" indent="0">
              <a:buClr>
                <a:srgbClr val="1F497D"/>
              </a:buClr>
              <a:buNone/>
            </a:pPr>
            <a:endParaRPr lang="pl-PL" sz="1800" dirty="0" smtClean="0">
              <a:solidFill>
                <a:prstClr val="black"/>
              </a:solidFill>
              <a:latin typeface="Calibri"/>
              <a:ea typeface="Calibri"/>
            </a:endParaRPr>
          </a:p>
          <a:p>
            <a:pPr marL="0" lvl="0" indent="0">
              <a:buClr>
                <a:srgbClr val="1F497D"/>
              </a:buClr>
              <a:buNone/>
            </a:pPr>
            <a:endParaRPr lang="pl-PL" sz="1800" dirty="0">
              <a:solidFill>
                <a:prstClr val="black"/>
              </a:solidFill>
              <a:latin typeface="Calibri"/>
              <a:ea typeface="Calibri"/>
            </a:endParaRPr>
          </a:p>
          <a:p>
            <a:pPr marL="0" lvl="0" indent="0">
              <a:buClr>
                <a:srgbClr val="1F497D"/>
              </a:buClr>
              <a:buNone/>
            </a:pPr>
            <a:endParaRPr lang="pl-PL" sz="1800" dirty="0" smtClean="0">
              <a:latin typeface="Calibri"/>
              <a:ea typeface="Calibri"/>
            </a:endParaRPr>
          </a:p>
          <a:p>
            <a:r>
              <a:rPr lang="pl-PL" sz="1800" dirty="0">
                <a:latin typeface="Calibri"/>
                <a:ea typeface="Calibri"/>
              </a:rPr>
              <a:t>u</a:t>
            </a:r>
            <a:r>
              <a:rPr lang="pl-PL" sz="1800" dirty="0" smtClean="0">
                <a:latin typeface="Calibri"/>
                <a:ea typeface="Calibri"/>
              </a:rPr>
              <a:t>miejętność wykonywania prac </a:t>
            </a:r>
            <a:r>
              <a:rPr lang="pl-PL" sz="1800" dirty="0">
                <a:latin typeface="Calibri"/>
                <a:ea typeface="Calibri"/>
              </a:rPr>
              <a:t>posadzkarsko-okładzinowych</a:t>
            </a:r>
            <a:endParaRPr lang="pl-PL" sz="1800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pl-PL" dirty="0"/>
          </a:p>
        </p:txBody>
      </p:sp>
      <p:pic>
        <p:nvPicPr>
          <p:cNvPr id="30722" name="Picture 2" descr="F:\_\Erasmus+ POWER 2017\Mobilność2 - słowacja budownictwo\Etap 2 - Staż Słowacja budownictwo\Foto Słowacja budownictwo\20171108_112031-2-e1510300979197-768x1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667" y="4221088"/>
            <a:ext cx="2054333" cy="265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F:\_\Erasmus+ POWER 2017\Mobilność2 - słowacja budownictwo\Etap 2 - Staż Słowacja budownictwo\Foto Słowacja budownictwo\20171109_090503-e1510301284443-768x1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467" y="4221088"/>
            <a:ext cx="2064200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F:\_\Erasmus+ POWER 2017\Mobilność2 - słowacja budownictwo\Etap 2 - Staż Słowacja budownictwo\Foto Słowacja budownictwo\20171108_111853-e1510301140521-768x1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668" y="1556792"/>
            <a:ext cx="2054332" cy="273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396552" y="-171400"/>
            <a:ext cx="8003232" cy="1700808"/>
          </a:xfrm>
        </p:spPr>
        <p:txBody>
          <a:bodyPr>
            <a:normAutofit/>
          </a:bodyPr>
          <a:lstStyle/>
          <a:p>
            <a:pPr algn="ctr"/>
            <a:r>
              <a:rPr lang="pl-PL" sz="3200" dirty="0">
                <a:ln w="500">
                  <a:solidFill>
                    <a:srgbClr val="1F497D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8064A2">
                        <a:tint val="13000"/>
                      </a:srgbClr>
                    </a:gs>
                    <a:gs pos="10000">
                      <a:srgbClr val="8064A2">
                        <a:tint val="20000"/>
                      </a:srgbClr>
                    </a:gs>
                    <a:gs pos="49000">
                      <a:srgbClr val="8064A2">
                        <a:tint val="70000"/>
                      </a:srgbClr>
                    </a:gs>
                    <a:gs pos="50000">
                      <a:srgbClr val="8064A2">
                        <a:tint val="97000"/>
                      </a:srgbClr>
                    </a:gs>
                    <a:gs pos="100000">
                      <a:srgbClr val="8064A2">
                        <a:tint val="20000"/>
                      </a:srgbClr>
                    </a:gs>
                  </a:gsLst>
                  <a:lin ang="5400000" scaled="1"/>
                </a:gradFill>
              </a:rPr>
              <a:t>Etap 2 – mobilność </a:t>
            </a:r>
            <a:r>
              <a:rPr lang="pl-PL" sz="3200" dirty="0" smtClean="0">
                <a:ln w="500">
                  <a:solidFill>
                    <a:srgbClr val="1F497D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8064A2">
                        <a:tint val="13000"/>
                      </a:srgbClr>
                    </a:gs>
                    <a:gs pos="10000">
                      <a:srgbClr val="8064A2">
                        <a:tint val="20000"/>
                      </a:srgbClr>
                    </a:gs>
                    <a:gs pos="49000">
                      <a:srgbClr val="8064A2">
                        <a:tint val="70000"/>
                      </a:srgbClr>
                    </a:gs>
                    <a:gs pos="50000">
                      <a:srgbClr val="8064A2">
                        <a:tint val="97000"/>
                      </a:srgbClr>
                    </a:gs>
                    <a:gs pos="100000">
                      <a:srgbClr val="8064A2">
                        <a:tint val="20000"/>
                      </a:srgbClr>
                    </a:gs>
                  </a:gsLst>
                  <a:lin ang="5400000" scaled="1"/>
                </a:gradFill>
              </a:rPr>
              <a:t>2</a:t>
            </a:r>
            <a:r>
              <a:rPr lang="pl-PL" sz="2900" dirty="0">
                <a:ln w="500">
                  <a:solidFill>
                    <a:srgbClr val="1F497D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8064A2">
                        <a:tint val="13000"/>
                      </a:srgbClr>
                    </a:gs>
                    <a:gs pos="10000">
                      <a:srgbClr val="8064A2">
                        <a:tint val="20000"/>
                      </a:srgbClr>
                    </a:gs>
                    <a:gs pos="49000">
                      <a:srgbClr val="8064A2">
                        <a:tint val="70000"/>
                      </a:srgbClr>
                    </a:gs>
                    <a:gs pos="50000">
                      <a:srgbClr val="8064A2">
                        <a:tint val="97000"/>
                      </a:srgbClr>
                    </a:gs>
                    <a:gs pos="100000">
                      <a:srgbClr val="8064A2">
                        <a:tint val="20000"/>
                      </a:srgbClr>
                    </a:gs>
                  </a:gsLst>
                  <a:lin ang="5400000" scaled="1"/>
                </a:gradFill>
              </a:rPr>
              <a:t/>
            </a:r>
            <a:br>
              <a:rPr lang="pl-PL" sz="2900" dirty="0">
                <a:ln w="500">
                  <a:solidFill>
                    <a:srgbClr val="1F497D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8064A2">
                        <a:tint val="13000"/>
                      </a:srgbClr>
                    </a:gs>
                    <a:gs pos="10000">
                      <a:srgbClr val="8064A2">
                        <a:tint val="20000"/>
                      </a:srgbClr>
                    </a:gs>
                    <a:gs pos="49000">
                      <a:srgbClr val="8064A2">
                        <a:tint val="70000"/>
                      </a:srgbClr>
                    </a:gs>
                    <a:gs pos="50000">
                      <a:srgbClr val="8064A2">
                        <a:tint val="97000"/>
                      </a:srgbClr>
                    </a:gs>
                    <a:gs pos="100000">
                      <a:srgbClr val="8064A2">
                        <a:tint val="20000"/>
                      </a:srgbClr>
                    </a:gs>
                  </a:gsLst>
                  <a:lin ang="5400000" scaled="1"/>
                </a:gradFill>
              </a:rPr>
            </a:br>
            <a:r>
              <a:rPr lang="pl-PL" sz="2000" dirty="0" smtClean="0">
                <a:ln w="500">
                  <a:solidFill>
                    <a:srgbClr val="1F497D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8064A2">
                        <a:tint val="13000"/>
                      </a:srgbClr>
                    </a:gs>
                    <a:gs pos="10000">
                      <a:srgbClr val="8064A2">
                        <a:tint val="20000"/>
                      </a:srgbClr>
                    </a:gs>
                    <a:gs pos="49000">
                      <a:srgbClr val="8064A2">
                        <a:tint val="70000"/>
                      </a:srgbClr>
                    </a:gs>
                    <a:gs pos="50000">
                      <a:srgbClr val="8064A2">
                        <a:tint val="97000"/>
                      </a:srgbClr>
                    </a:gs>
                    <a:gs pos="100000">
                      <a:srgbClr val="8064A2">
                        <a:tint val="20000"/>
                      </a:srgbClr>
                    </a:gs>
                  </a:gsLst>
                  <a:lin ang="5400000" scaled="1"/>
                </a:gradFill>
              </a:rPr>
              <a:t>Staż</a:t>
            </a:r>
            <a:r>
              <a:rPr lang="pl-PL" sz="2000" dirty="0">
                <a:ln w="500">
                  <a:solidFill>
                    <a:srgbClr val="1F497D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8064A2">
                        <a:tint val="13000"/>
                      </a:srgbClr>
                    </a:gs>
                    <a:gs pos="10000">
                      <a:srgbClr val="8064A2">
                        <a:tint val="20000"/>
                      </a:srgbClr>
                    </a:gs>
                    <a:gs pos="49000">
                      <a:srgbClr val="8064A2">
                        <a:tint val="70000"/>
                      </a:srgbClr>
                    </a:gs>
                    <a:gs pos="50000">
                      <a:srgbClr val="8064A2">
                        <a:tint val="97000"/>
                      </a:srgbClr>
                    </a:gs>
                    <a:gs pos="100000">
                      <a:srgbClr val="8064A2">
                        <a:tint val="20000"/>
                      </a:srgbClr>
                    </a:gs>
                  </a:gsLst>
                  <a:lin ang="5400000" scaled="1"/>
                </a:gradFill>
              </a:rPr>
              <a:t/>
            </a:r>
            <a:br>
              <a:rPr lang="pl-PL" sz="2000" dirty="0">
                <a:ln w="500">
                  <a:solidFill>
                    <a:srgbClr val="1F497D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8064A2">
                        <a:tint val="13000"/>
                      </a:srgbClr>
                    </a:gs>
                    <a:gs pos="10000">
                      <a:srgbClr val="8064A2">
                        <a:tint val="20000"/>
                      </a:srgbClr>
                    </a:gs>
                    <a:gs pos="49000">
                      <a:srgbClr val="8064A2">
                        <a:tint val="70000"/>
                      </a:srgbClr>
                    </a:gs>
                    <a:gs pos="50000">
                      <a:srgbClr val="8064A2">
                        <a:tint val="97000"/>
                      </a:srgbClr>
                    </a:gs>
                    <a:gs pos="100000">
                      <a:srgbClr val="8064A2">
                        <a:tint val="20000"/>
                      </a:srgbClr>
                    </a:gs>
                  </a:gsLst>
                  <a:lin ang="5400000" scaled="1"/>
                </a:gradFill>
              </a:rPr>
            </a:br>
            <a:r>
              <a:rPr lang="pl-PL" sz="2000" dirty="0">
                <a:ln w="500">
                  <a:solidFill>
                    <a:srgbClr val="1F497D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8064A2">
                        <a:tint val="13000"/>
                      </a:srgbClr>
                    </a:gs>
                    <a:gs pos="10000">
                      <a:srgbClr val="8064A2">
                        <a:tint val="20000"/>
                      </a:srgbClr>
                    </a:gs>
                    <a:gs pos="49000">
                      <a:srgbClr val="8064A2">
                        <a:tint val="70000"/>
                      </a:srgbClr>
                    </a:gs>
                    <a:gs pos="50000">
                      <a:srgbClr val="8064A2">
                        <a:tint val="97000"/>
                      </a:srgbClr>
                    </a:gs>
                    <a:gs pos="100000">
                      <a:srgbClr val="8064A2">
                        <a:tint val="20000"/>
                      </a:srgbClr>
                    </a:gs>
                  </a:gsLst>
                  <a:lin ang="5400000" scaled="1"/>
                </a:gradFill>
              </a:rPr>
              <a:t>w  ośrodku  szkolenia  </a:t>
            </a:r>
            <a:br>
              <a:rPr lang="pl-PL" sz="2000" dirty="0">
                <a:ln w="500">
                  <a:solidFill>
                    <a:srgbClr val="1F497D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8064A2">
                        <a:tint val="13000"/>
                      </a:srgbClr>
                    </a:gs>
                    <a:gs pos="10000">
                      <a:srgbClr val="8064A2">
                        <a:tint val="20000"/>
                      </a:srgbClr>
                    </a:gs>
                    <a:gs pos="49000">
                      <a:srgbClr val="8064A2">
                        <a:tint val="70000"/>
                      </a:srgbClr>
                    </a:gs>
                    <a:gs pos="50000">
                      <a:srgbClr val="8064A2">
                        <a:tint val="97000"/>
                      </a:srgbClr>
                    </a:gs>
                    <a:gs pos="100000">
                      <a:srgbClr val="8064A2">
                        <a:tint val="20000"/>
                      </a:srgbClr>
                    </a:gs>
                  </a:gsLst>
                  <a:lin ang="5400000" scaled="1"/>
                </a:gradFill>
              </a:rPr>
            </a:br>
            <a:r>
              <a:rPr lang="pl-PL" sz="2000" dirty="0">
                <a:ln w="500">
                  <a:solidFill>
                    <a:srgbClr val="1F497D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8064A2">
                        <a:tint val="13000"/>
                      </a:srgbClr>
                    </a:gs>
                    <a:gs pos="10000">
                      <a:srgbClr val="8064A2">
                        <a:tint val="20000"/>
                      </a:srgbClr>
                    </a:gs>
                    <a:gs pos="49000">
                      <a:srgbClr val="8064A2">
                        <a:tint val="70000"/>
                      </a:srgbClr>
                    </a:gs>
                    <a:gs pos="50000">
                      <a:srgbClr val="8064A2">
                        <a:tint val="97000"/>
                      </a:srgbClr>
                    </a:gs>
                    <a:gs pos="100000">
                      <a:srgbClr val="8064A2">
                        <a:tint val="20000"/>
                      </a:srgbClr>
                    </a:gs>
                  </a:gsLst>
                  <a:lin ang="5400000" scaled="1"/>
                </a:gradFill>
              </a:rPr>
              <a:t>Średniej  Zawodowej  Szkole Budowlanej  w  Żylinie </a:t>
            </a:r>
            <a:endParaRPr lang="pl-PL" sz="2000" dirty="0"/>
          </a:p>
        </p:txBody>
      </p:sp>
      <p:pic>
        <p:nvPicPr>
          <p:cNvPr id="30725" name="Picture 5" descr="F:\_\Erasmus+ POWER 2017\Mobilność2 - słowacja budownictwo\Etap 2 - Staż Słowacja budownictwo\Foto Słowacja budownictwo\20171108_112009-e1510301195347-768x10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468" y="1543634"/>
            <a:ext cx="2064200" cy="275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F:\_\Erasmus+ POWER 2017\Mobilność2 - słowacja budownictwo\Etap 2 - Staż Słowacja budownictwo\Foto Słowacja budownictwo\20171106_0754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04864"/>
            <a:ext cx="211901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7" name="Picture 7" descr="F:\_\Erasmus+ POWER 2017\Mobilność2 - słowacja budownictwo\Etap 2 - Staż Słowacja budownictwo\Foto Słowacja budownictwo\20171109_121527-768x57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014" y="2204864"/>
            <a:ext cx="201622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F:\_\Erasmus+ POWER 2017\Mobilność2 - słowacja budownictwo\Etap 2 - Staż Słowacja budownictwo\Foto Słowacja budownictwo\20171109_121925-768x57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" y="4437112"/>
            <a:ext cx="211223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9" name="Picture 9" descr="F:\_\Erasmus+ POWER 2017\Mobilność2 - słowacja budownictwo\Etap 2 - Staż Słowacja budownictwo\Foto Słowacja budownictwo\20171106_08555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015" y="4437112"/>
            <a:ext cx="2016223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6317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047319" y="546780"/>
            <a:ext cx="4793776" cy="660688"/>
          </a:xfrm>
        </p:spPr>
        <p:txBody>
          <a:bodyPr>
            <a:normAutofit/>
          </a:bodyPr>
          <a:lstStyle/>
          <a:p>
            <a:pPr algn="ctr"/>
            <a:r>
              <a:rPr lang="pl-PL" sz="3200" dirty="0" smtClean="0">
                <a:ln w="500">
                  <a:solidFill>
                    <a:srgbClr val="1F497D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8064A2">
                        <a:tint val="13000"/>
                      </a:srgbClr>
                    </a:gs>
                    <a:gs pos="10000">
                      <a:srgbClr val="8064A2">
                        <a:tint val="20000"/>
                      </a:srgbClr>
                    </a:gs>
                    <a:gs pos="49000">
                      <a:srgbClr val="8064A2">
                        <a:tint val="70000"/>
                      </a:srgbClr>
                    </a:gs>
                    <a:gs pos="50000">
                      <a:srgbClr val="8064A2">
                        <a:tint val="97000"/>
                      </a:srgbClr>
                    </a:gs>
                    <a:gs pos="100000">
                      <a:srgbClr val="8064A2">
                        <a:tint val="20000"/>
                      </a:srgbClr>
                    </a:gs>
                  </a:gsLst>
                  <a:lin ang="5400000" scaled="1"/>
                </a:gradFill>
              </a:rPr>
              <a:t>czas  </a:t>
            </a:r>
            <a:r>
              <a:rPr lang="pl-PL" sz="3200" dirty="0">
                <a:ln w="500">
                  <a:solidFill>
                    <a:srgbClr val="1F497D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8064A2">
                        <a:tint val="13000"/>
                      </a:srgbClr>
                    </a:gs>
                    <a:gs pos="10000">
                      <a:srgbClr val="8064A2">
                        <a:tint val="20000"/>
                      </a:srgbClr>
                    </a:gs>
                    <a:gs pos="49000">
                      <a:srgbClr val="8064A2">
                        <a:tint val="70000"/>
                      </a:srgbClr>
                    </a:gs>
                    <a:gs pos="50000">
                      <a:srgbClr val="8064A2">
                        <a:tint val="97000"/>
                      </a:srgbClr>
                    </a:gs>
                    <a:gs pos="100000">
                      <a:srgbClr val="8064A2">
                        <a:tint val="20000"/>
                      </a:srgbClr>
                    </a:gs>
                  </a:gsLst>
                  <a:lin ang="5400000" scaled="1"/>
                </a:gradFill>
              </a:rPr>
              <a:t>wolny</a:t>
            </a:r>
            <a:endParaRPr lang="pl-PL" dirty="0"/>
          </a:p>
        </p:txBody>
      </p:sp>
      <p:pic>
        <p:nvPicPr>
          <p:cNvPr id="31747" name="Picture 3" descr="F:\_\Erasmus+ POWER 2017\Mobilność2 - słowacja budownictwo\Etap 2 - Staż Słowacja budownictwo\Foto Słowacja budownictwo\20171108_164539-768x5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86" y="149424"/>
            <a:ext cx="2705722" cy="212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F:\_\Erasmus+ POWER 2017\Mobilność2 - słowacja budownictwo\Etap 2 - Staż Słowacja budownictwo\Foto Słowacja budownictwo\20171107_150953-768x5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7" y="2420888"/>
            <a:ext cx="2693471" cy="209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F:\_\Erasmus+ POWER 2017\Mobilność2 - słowacja budownictwo\Etap 2 - Staż Słowacja budownictwo\Foto Słowacja budownictwo\IMG_20171106_1739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5" y="4684646"/>
            <a:ext cx="2697493" cy="202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1" name="Picture 7" descr="F:\_\Erasmus+ POWER 2017\Mobilność2 - słowacja budownictwo\Etap 2 - Staż Słowacja budownictwo\Foto Słowacja budownictwo\DSCF59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254" y="1484784"/>
            <a:ext cx="3423453" cy="256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F:\_\Erasmus+ POWER 2017\Mobilność2 - słowacja budownictwo\Etap 2 - Staż Słowacja budownictwo\Foto Słowacja budownictwo\DSCF59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26628" y="3765714"/>
            <a:ext cx="3340631" cy="250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3" name="Picture 9" descr="F:\_\Erasmus+ POWER 2017\Mobilność2 - słowacja budownictwo\Etap 2 - Staż Słowacja budownictwo\Foto Słowacja budownictwo\DSCF5925 — kopi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841" y="4157516"/>
            <a:ext cx="3400333" cy="255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0076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gat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ogaty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ogaty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1147</TotalTime>
  <Words>449</Words>
  <Application>Microsoft Office PowerPoint</Application>
  <PresentationFormat>Pokaz na ekranie (4:3)</PresentationFormat>
  <Paragraphs>159</Paragraphs>
  <Slides>19</Slides>
  <Notes>1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1" baseType="lpstr">
      <vt:lpstr>Bogaty</vt:lpstr>
      <vt:lpstr>Acrobat Document</vt:lpstr>
      <vt:lpstr>  POWER  2017 / 2018                  </vt:lpstr>
      <vt:lpstr>Zespół Szkół Budowlanych  i  jeGO  partnerzy</vt:lpstr>
      <vt:lpstr> CELE  I  ZAŁOŻENIA  PROJEKTU   doskonalenie umiejętności:   - zawodowych         - językowych                                        - międzykulturowych </vt:lpstr>
      <vt:lpstr>ETAPY   REALIZACJI   PROJEKTU</vt:lpstr>
      <vt:lpstr>Etap 1 Przygotowania</vt:lpstr>
      <vt:lpstr>Etap 2 – mobilność 1 Staż w  ośrodku  szkolenia   Średniej  Zawodowej  Szkole Budowlanej  w  Żylinie   </vt:lpstr>
      <vt:lpstr>czas  wolny</vt:lpstr>
      <vt:lpstr>Etap 2 – mobilność 2 Staż w  ośrodku  szkolenia   Średniej  Zawodowej  Szkole Budowlanej  w  Żylinie </vt:lpstr>
      <vt:lpstr>czas  wolny</vt:lpstr>
      <vt:lpstr>Etap 2 – mobilność 3 Staż w Ośrodku Szkolenia Zawodowego Związku Budowlanego Berlina i Brandenburgii – brandenburg (hAVEL)</vt:lpstr>
      <vt:lpstr>     WYCIECZKI  ZAWODOWE   i  czas  wolny </vt:lpstr>
      <vt:lpstr>UPOWSZECHNIANIE EWALUACJA</vt:lpstr>
      <vt:lpstr>Podsumowanie   - konferencja</vt:lpstr>
      <vt:lpstr>Podsumowanie  - Warsztaty   mozaiki</vt:lpstr>
      <vt:lpstr>Podsumowanie  - Warsztaty  projektowania</vt:lpstr>
      <vt:lpstr>certyfikacja</vt:lpstr>
      <vt:lpstr>Wyróżnienie 1 www.leonardo.org.pl/galeria-projektow/projekty-mobilnosci/budowlancy-na-stazu-w-niemczech </vt:lpstr>
      <vt:lpstr>Wyróżnienie 2  http://eduinspiracje.org.pl/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LEONARDO  DA  VINCI           2011-2015</dc:title>
  <cp:lastModifiedBy>użytkownik</cp:lastModifiedBy>
  <cp:revision>85</cp:revision>
  <dcterms:modified xsi:type="dcterms:W3CDTF">2018-08-31T11:27:09Z</dcterms:modified>
</cp:coreProperties>
</file>